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tags/tag18.xml" ContentType="application/vnd.openxmlformats-officedocument.presentationml.tags+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553" r:id="rId5"/>
    <p:sldId id="751" r:id="rId6"/>
    <p:sldId id="809" r:id="rId7"/>
    <p:sldId id="292" r:id="rId8"/>
    <p:sldId id="511" r:id="rId9"/>
    <p:sldId id="512" r:id="rId10"/>
    <p:sldId id="302" r:id="rId11"/>
    <p:sldId id="263" r:id="rId12"/>
    <p:sldId id="301" r:id="rId13"/>
    <p:sldId id="290" r:id="rId14"/>
    <p:sldId id="808" r:id="rId15"/>
    <p:sldId id="745" r:id="rId16"/>
    <p:sldId id="810" r:id="rId17"/>
    <p:sldId id="811" r:id="rId18"/>
    <p:sldId id="812" r:id="rId19"/>
    <p:sldId id="704" r:id="rId20"/>
    <p:sldId id="813" r:id="rId21"/>
    <p:sldId id="732" r:id="rId22"/>
    <p:sldId id="814" r:id="rId23"/>
    <p:sldId id="747" r:id="rId24"/>
    <p:sldId id="756" r:id="rId25"/>
    <p:sldId id="730" r:id="rId26"/>
    <p:sldId id="748" r:id="rId27"/>
    <p:sldId id="724" r:id="rId28"/>
    <p:sldId id="741" r:id="rId29"/>
    <p:sldId id="687" r:id="rId30"/>
  </p:sldIdLst>
  <p:sldSz cx="9144000" cy="6858000" type="screen4x3"/>
  <p:notesSz cx="6858000" cy="92964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F6A29AD-B85C-424A-8714-C95BCC937E79}">
          <p14:sldIdLst>
            <p14:sldId id="553"/>
          </p14:sldIdLst>
        </p14:section>
        <p14:section name="Starting New Clubs" id="{A3453053-65DB-418F-8A7A-D4CB335825A6}">
          <p14:sldIdLst>
            <p14:sldId id="751"/>
            <p14:sldId id="809"/>
            <p14:sldId id="292"/>
            <p14:sldId id="511"/>
            <p14:sldId id="512"/>
            <p14:sldId id="302"/>
            <p14:sldId id="263"/>
            <p14:sldId id="301"/>
            <p14:sldId id="290"/>
            <p14:sldId id="808"/>
            <p14:sldId id="745"/>
            <p14:sldId id="810"/>
            <p14:sldId id="811"/>
            <p14:sldId id="812"/>
            <p14:sldId id="704"/>
            <p14:sldId id="813"/>
            <p14:sldId id="732"/>
            <p14:sldId id="814"/>
            <p14:sldId id="747"/>
            <p14:sldId id="756"/>
            <p14:sldId id="730"/>
            <p14:sldId id="748"/>
            <p14:sldId id="724"/>
            <p14:sldId id="741"/>
            <p14:sldId id="6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C1"/>
    <a:srgbClr val="F2F2F2"/>
    <a:srgbClr val="92BE5E"/>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D19D90-7DDF-49B9-9A6D-0E6CD79C9509}" v="43" dt="2023-03-27T19:20:11.1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54" autoAdjust="0"/>
    <p:restoredTop sz="76338" autoAdjust="0"/>
  </p:normalViewPr>
  <p:slideViewPr>
    <p:cSldViewPr>
      <p:cViewPr varScale="1">
        <p:scale>
          <a:sx n="78" d="100"/>
          <a:sy n="78" d="100"/>
        </p:scale>
        <p:origin x="1296" y="9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8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3/28/2023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0.20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1.25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1,'2990'0,"-2968"0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1.799"/>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2.173"/>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2.998"/>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3.763"/>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4.165"/>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5.860"/>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3189 169,'-1435'52,"1289"-39,-807 45,902-58,-180-5,199 2,-1-1,1-2,0-1,-60-22,63 18,14 6,0-1,0 0,-26-16,38 20,0 0,1 1,-1-1,1 0,0 0,0-1,-1 1,2 0,-1-1,0 1,0-1,1 0,-1 0,1 1,0-1,0 0,0 0,0 0,0 0,1 0,0 0,-1-1,1 1,0 0,1-6,0 7,-1-1,1 0,0 1,0-1,0 1,1-1,-1 1,0-1,1 1,0 0,-1 0,1 0,0 0,0 0,3-2,3-2,1 1,17-9,-19 10,1 1,-1-1,-1-1,1 1,6-7,4-7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0.039"/>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0.858"/>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9.32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0.459"/>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0 370,'36'-9,"48"-4,-61 10,1294-135,-463 91,-686 34,50-2,-214 16,1-1,0 0,-1 0,1-1,-1 1,1-1,-1 0,0 0,1 0,-1-1,0 0,0 0,0 0,0 0,0 0,0-1,-1 0,1 0,-1 0,0 0,0 0,0-1,0 1,0-1,-1 0,1 0,-1 0,2-7,-1 4,1 1,-1-1,1 1,1 0,6-8,7-3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1.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4716 1,'-237'17,"178"-10,-17 2,-906 119,101-26,417-62,98-6,-1061 16,1391-51,-38-4,63 4,0-1,0-1,1 0,-1 0,1-1,0 0,-15-8,10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2.5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2.92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2.27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3.975"/>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0 225,'28'-10,"1"1,53-8,244-34,624-14,-424 30,-362 21,98 8,-252 6,0-1,-1 0,1 0,0-1,16-4,-8-1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4.35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4.6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0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5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869"/>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3/28/2023</a:t>
            </a:fld>
            <a:endParaRPr lang="en-US"/>
          </a:p>
        </p:txBody>
      </p:sp>
      <p:sp>
        <p:nvSpPr>
          <p:cNvPr id="4" name="Slide Image Placeholder 3"/>
          <p:cNvSpPr>
            <a:spLocks noGrp="1" noRot="1" noChangeAspect="1"/>
          </p:cNvSpPr>
          <p:nvPr>
            <p:ph type="sldImg" idx="2"/>
          </p:nvPr>
        </p:nvSpPr>
        <p:spPr>
          <a:xfrm>
            <a:off x="1106488" y="696913"/>
            <a:ext cx="4646612"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facebook.com/KiwanisKids"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www.twitter.com/KiwanisKids"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facebook.com/KiwanisKids"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www.twitter.com/KiwanisKids"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kiwanis.formstack.com/forms/builders_club_annual_achievement_award_2017_18"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kiwanis.formstack.com/forms/aktionclub_singleservice_copy"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buildersclub.org/resources/single-service-award-criteria/"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While there are many people that can get clubs started, District </a:t>
            </a:r>
            <a:r>
              <a:rPr lang="en-US" sz="1400" b="1" dirty="0">
                <a:latin typeface="Calibri" panose="020F0502020204030204" pitchFamily="34" charset="0"/>
                <a:ea typeface="Calibri" panose="020F0502020204030204" pitchFamily="34" charset="0"/>
                <a:cs typeface="Calibri" panose="020F0502020204030204" pitchFamily="34" charset="0"/>
              </a:rPr>
              <a:t>A</a:t>
            </a:r>
            <a:r>
              <a:rPr lang="en-US" sz="1400" b="1" dirty="0">
                <a:effectLst/>
                <a:latin typeface="Calibri" panose="020F0502020204030204" pitchFamily="34" charset="0"/>
                <a:ea typeface="Calibri" panose="020F0502020204030204" pitchFamily="34" charset="0"/>
                <a:cs typeface="Calibri" panose="020F0502020204030204" pitchFamily="34" charset="0"/>
              </a:rPr>
              <a:t>dministrators are the primary drivers responsible for opening and supporting new clubs through the chartering process and beyond. </a:t>
            </a:r>
            <a:endParaRPr lang="en-US" sz="1400" b="1"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a:t>
            </a:fld>
            <a:endParaRPr lang="en-US" dirty="0"/>
          </a:p>
        </p:txBody>
      </p:sp>
    </p:spTree>
    <p:extLst>
      <p:ext uri="{BB962C8B-B14F-4D97-AF65-F5344CB8AC3E}">
        <p14:creationId xmlns:p14="http://schemas.microsoft.com/office/powerpoint/2010/main" val="3272685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As a DA you have many responsibilities. Related to club growth, these are new responsibilities. Remember that growth means adding clubs but you also want to make sure that new clubs are thriving, not struggling.</a:t>
            </a:r>
          </a:p>
        </p:txBody>
      </p:sp>
      <p:sp>
        <p:nvSpPr>
          <p:cNvPr id="4" name="Slide Number Placeholder 3"/>
          <p:cNvSpPr>
            <a:spLocks noGrp="1"/>
          </p:cNvSpPr>
          <p:nvPr>
            <p:ph type="sldNum" sz="quarter" idx="5"/>
          </p:nvPr>
        </p:nvSpPr>
        <p:spPr/>
        <p:txBody>
          <a:bodyPr/>
          <a:lstStyle/>
          <a:p>
            <a:fld id="{9CC005F5-FB70-452D-9377-D1F60E1FEFF7}" type="slidenum">
              <a:rPr lang="en-US" smtClean="0"/>
              <a:pPr/>
              <a:t>3</a:t>
            </a:fld>
            <a:endParaRPr lang="en-US"/>
          </a:p>
        </p:txBody>
      </p:sp>
    </p:spTree>
    <p:extLst>
      <p:ext uri="{BB962C8B-B14F-4D97-AF65-F5344CB8AC3E}">
        <p14:creationId xmlns:p14="http://schemas.microsoft.com/office/powerpoint/2010/main" val="702185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82608" indent="0">
              <a:buFont typeface="Arial" panose="020B0604020202020204" pitchFamily="34" charset="0"/>
              <a:buNone/>
            </a:pPr>
            <a:r>
              <a:rPr lang="en-US" sz="1400" b="1" dirty="0">
                <a:latin typeface="+mn-lt"/>
                <a:cs typeface="Arial" panose="020B0604020202020204" pitchFamily="34" charset="0"/>
              </a:rPr>
              <a:t>Finding a local Kiwanis club to sponsor a new Builders Club is preferred and usual. A host site may pay its own fees when Kiwanis sponsorship isn’t possible. </a:t>
            </a:r>
            <a:r>
              <a:rPr lang="en-US" sz="1400" b="1" dirty="0">
                <a:latin typeface="+mn-lt"/>
              </a:rPr>
              <a:t>We recommend at least 15 members in Builders Clubs.</a:t>
            </a:r>
            <a:r>
              <a:rPr lang="en-US" sz="1400" b="1" dirty="0">
                <a:latin typeface="+mn-lt"/>
                <a:cs typeface="Arial" panose="020B0604020202020204" pitchFamily="34" charset="0"/>
              </a:rPr>
              <a:t> </a:t>
            </a:r>
            <a:r>
              <a:rPr lang="en-US" sz="1400" b="1" dirty="0">
                <a:latin typeface="+mn-lt"/>
              </a:rPr>
              <a:t>Hosts must agree that its club will</a:t>
            </a:r>
            <a:r>
              <a:rPr lang="en-US" sz="1400" b="1" dirty="0">
                <a:latin typeface="+mn-lt"/>
                <a:cs typeface="Arial" panose="020B0604020202020204" pitchFamily="34" charset="0"/>
              </a:rPr>
              <a:t> follow KI policies.</a:t>
            </a:r>
            <a:endParaRPr lang="en-US" sz="1400" b="1" dirty="0"/>
          </a:p>
        </p:txBody>
      </p:sp>
      <p:sp>
        <p:nvSpPr>
          <p:cNvPr id="4" name="Slide Number Placeholder 3"/>
          <p:cNvSpPr>
            <a:spLocks noGrp="1"/>
          </p:cNvSpPr>
          <p:nvPr>
            <p:ph type="sldNum" sz="quarter" idx="5"/>
          </p:nvPr>
        </p:nvSpPr>
        <p:spPr/>
        <p:txBody>
          <a:bodyPr/>
          <a:lstStyle/>
          <a:p>
            <a:fld id="{FC79F66A-9B9C-453C-B12B-DFA136E190EF}" type="slidenum">
              <a:rPr lang="en-US" smtClean="0"/>
              <a:t>4</a:t>
            </a:fld>
            <a:endParaRPr lang="en-US"/>
          </a:p>
        </p:txBody>
      </p:sp>
    </p:spTree>
    <p:extLst>
      <p:ext uri="{BB962C8B-B14F-4D97-AF65-F5344CB8AC3E}">
        <p14:creationId xmlns:p14="http://schemas.microsoft.com/office/powerpoint/2010/main" val="3615353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Be intentional about spending your new club recruitment efforts strategically. Where K family lines are missing in school districts and communities and where clubs have been but are no longer active are two specific places to explore and build relationships.</a:t>
            </a:r>
          </a:p>
        </p:txBody>
      </p:sp>
      <p:sp>
        <p:nvSpPr>
          <p:cNvPr id="4" name="Slide Number Placeholder 3"/>
          <p:cNvSpPr>
            <a:spLocks noGrp="1"/>
          </p:cNvSpPr>
          <p:nvPr>
            <p:ph type="sldNum" sz="quarter" idx="5"/>
          </p:nvPr>
        </p:nvSpPr>
        <p:spPr/>
        <p:txBody>
          <a:bodyPr/>
          <a:lstStyle/>
          <a:p>
            <a:fld id="{1D20AA2B-2CA8-445A-8F42-CEA8D309A510}" type="slidenum">
              <a:rPr lang="en-US" smtClean="0"/>
              <a:t>5</a:t>
            </a:fld>
            <a:endParaRPr lang="en-US"/>
          </a:p>
        </p:txBody>
      </p:sp>
    </p:spTree>
    <p:extLst>
      <p:ext uri="{BB962C8B-B14F-4D97-AF65-F5344CB8AC3E}">
        <p14:creationId xmlns:p14="http://schemas.microsoft.com/office/powerpoint/2010/main" val="1206220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Similarly, there are Kiwanis clubs that may be more ready to agree to sponsorship of an SLP.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20AA2B-2CA8-445A-8F42-CEA8D309A510}" type="slidenum">
              <a:rPr lang="en-US" smtClean="0"/>
              <a:t>6</a:t>
            </a:fld>
            <a:endParaRPr lang="en-US"/>
          </a:p>
        </p:txBody>
      </p:sp>
    </p:spTree>
    <p:extLst>
      <p:ext uri="{BB962C8B-B14F-4D97-AF65-F5344CB8AC3E}">
        <p14:creationId xmlns:p14="http://schemas.microsoft.com/office/powerpoint/2010/main" val="1524101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Similarly, administrators can help Kiwanis clubs understand the substantial benefits they will gain from sponsoring and being involved with an SLP club! </a:t>
            </a:r>
            <a:r>
              <a:rPr lang="en-US" sz="1800" b="1" dirty="0">
                <a:effectLst/>
                <a:latin typeface="Calibri" panose="020F0502020204030204" pitchFamily="34" charset="0"/>
                <a:cs typeface="Times New Roman" panose="02020603050405020304" pitchFamily="18" charset="0"/>
              </a:rPr>
              <a:t>Sponsorships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can make more connections for the Kiwanians to their local community, raise their club’s profile and provide opportunities for intergenerational service partnerships.</a:t>
            </a:r>
            <a:endParaRPr lang="en-US" sz="1400" b="1" dirty="0"/>
          </a:p>
        </p:txBody>
      </p:sp>
      <p:sp>
        <p:nvSpPr>
          <p:cNvPr id="4" name="Slide Number Placeholder 3"/>
          <p:cNvSpPr>
            <a:spLocks noGrp="1"/>
          </p:cNvSpPr>
          <p:nvPr>
            <p:ph type="sldNum" sz="quarter" idx="5"/>
          </p:nvPr>
        </p:nvSpPr>
        <p:spPr/>
        <p:txBody>
          <a:bodyPr/>
          <a:lstStyle/>
          <a:p>
            <a:fld id="{1D20AA2B-2CA8-445A-8F42-CEA8D309A510}" type="slidenum">
              <a:rPr lang="en-US" smtClean="0"/>
              <a:t>7</a:t>
            </a:fld>
            <a:endParaRPr lang="en-US"/>
          </a:p>
        </p:txBody>
      </p:sp>
    </p:spTree>
    <p:extLst>
      <p:ext uri="{BB962C8B-B14F-4D97-AF65-F5344CB8AC3E}">
        <p14:creationId xmlns:p14="http://schemas.microsoft.com/office/powerpoint/2010/main" val="2732775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One of the biggest recent changes in K-12 education is a significant focus on building skills rather than memorizing content. </a:t>
            </a:r>
            <a:r>
              <a:rPr lang="en-US" sz="1400" b="1" baseline="0" dirty="0"/>
              <a:t>As SLP members participate in club activities and events, students develop important social and emotional skills that help them make smarter decisions and avoid risky behavior. </a:t>
            </a:r>
            <a:r>
              <a:rPr lang="en-US" sz="1400" b="1" dirty="0"/>
              <a:t>Notice that students learn highly valued soft skills (like communication, empathy, and adaptability), as well as hard skills from the specific tasks they do in their roles. In our curriculum revisions for Builders Club last year and K-Kids this year, we have emphasized the </a:t>
            </a:r>
            <a:r>
              <a:rPr lang="en-US" sz="1400" b="1" i="1" dirty="0"/>
              <a:t>role of learning </a:t>
            </a:r>
            <a:r>
              <a:rPr lang="en-US" sz="1400" b="1" dirty="0"/>
              <a:t>in club experiences. Sharing with schools that “learning” is a large component of what members do in Builders Club is a selling point for school districts – we’re helping schools teach students valuable skills and gain knowledge about their community and world.</a:t>
            </a:r>
          </a:p>
        </p:txBody>
      </p:sp>
      <p:sp>
        <p:nvSpPr>
          <p:cNvPr id="4" name="Slide Number Placeholder 3"/>
          <p:cNvSpPr>
            <a:spLocks noGrp="1"/>
          </p:cNvSpPr>
          <p:nvPr>
            <p:ph type="sldNum" sz="quarter" idx="5"/>
          </p:nvPr>
        </p:nvSpPr>
        <p:spPr/>
        <p:txBody>
          <a:bodyPr/>
          <a:lstStyle/>
          <a:p>
            <a:fld id="{1D20AA2B-2CA8-445A-8F42-CEA8D309A510}" type="slidenum">
              <a:rPr lang="en-US" smtClean="0"/>
              <a:t>8</a:t>
            </a:fld>
            <a:endParaRPr lang="en-US"/>
          </a:p>
        </p:txBody>
      </p:sp>
    </p:spTree>
    <p:extLst>
      <p:ext uri="{BB962C8B-B14F-4D97-AF65-F5344CB8AC3E}">
        <p14:creationId xmlns:p14="http://schemas.microsoft.com/office/powerpoint/2010/main" val="3268531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When you have conversations about creating new clubs with schools and other potential partner institutions, listen to the partners’ goals and match these with what Builders Club offers. Often this conversation will involve sharing the benefits youth gain from participation in Builders Club and the meaningful and substantial benefits the club (and school/organization) brings to the community. Particularly, there are the real contributions of time and physical resources a Builders Club makes that better many different community needs and raise awareness about them.</a:t>
            </a:r>
          </a:p>
        </p:txBody>
      </p:sp>
      <p:sp>
        <p:nvSpPr>
          <p:cNvPr id="4" name="Slide Number Placeholder 3"/>
          <p:cNvSpPr>
            <a:spLocks noGrp="1"/>
          </p:cNvSpPr>
          <p:nvPr>
            <p:ph type="sldNum" sz="quarter" idx="5"/>
          </p:nvPr>
        </p:nvSpPr>
        <p:spPr/>
        <p:txBody>
          <a:bodyPr/>
          <a:lstStyle/>
          <a:p>
            <a:fld id="{1D20AA2B-2CA8-445A-8F42-CEA8D309A510}" type="slidenum">
              <a:rPr lang="en-US" smtClean="0"/>
              <a:t>9</a:t>
            </a:fld>
            <a:endParaRPr lang="en-US"/>
          </a:p>
        </p:txBody>
      </p:sp>
    </p:spTree>
    <p:extLst>
      <p:ext uri="{BB962C8B-B14F-4D97-AF65-F5344CB8AC3E}">
        <p14:creationId xmlns:p14="http://schemas.microsoft.com/office/powerpoint/2010/main" val="2654033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400" b="1" dirty="0"/>
              <a:t>These are the costs for starting and maintaining a Builders Club. The cost for countries beyond North America and the Caribbean depend on which Tier they fall under. Clubs outside the U.S., Canada and the Caribbean do not receive program materials after their initial charter kit.</a:t>
            </a:r>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a:solidFill>
                  <a:schemeClr val="dk1"/>
                </a:solidFill>
                <a:latin typeface="Calibri"/>
                <a:ea typeface="Calibri"/>
                <a:cs typeface="Calibri"/>
                <a:sym typeface="Calibri"/>
              </a:rPr>
              <a:pPr algn="r">
                <a:buSzPct val="25000"/>
              </a:pPr>
              <a:t>10</a:t>
            </a:fld>
            <a:endParaRPr lang="en-US" sz="130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763474AF-29DD-4832-B755-66CA5C917A18}"/>
              </a:ext>
            </a:extLst>
          </p:cNvPr>
          <p:cNvSpPr/>
          <p:nvPr/>
        </p:nvSpPr>
        <p:spPr>
          <a:xfrm>
            <a:off x="319087" y="5400675"/>
            <a:ext cx="6524625" cy="2585323"/>
          </a:xfrm>
          <a:prstGeom prst="rect">
            <a:avLst/>
          </a:prstGeom>
        </p:spPr>
        <p:txBody>
          <a:bodyPr wrap="square">
            <a:spAutoFit/>
          </a:bodyPr>
          <a:lstStyle/>
          <a:p>
            <a:endParaRPr lang="en-US" sz="1800" b="1" kern="1200">
              <a:solidFill>
                <a:prstClr val="black"/>
              </a:solidFill>
              <a:latin typeface="Trebuchet MS" pitchFamily="34" charset="0"/>
              <a:ea typeface="+mn-ea"/>
              <a:cs typeface="+mn-cs"/>
            </a:endParaRPr>
          </a:p>
          <a:p>
            <a:pPr>
              <a:buFont typeface="Arial" pitchFamily="34" charset="0"/>
              <a:buChar char="•"/>
            </a:pPr>
            <a:r>
              <a:rPr lang="en-US" kern="1200">
                <a:solidFill>
                  <a:prstClr val="black"/>
                </a:solidFill>
                <a:latin typeface="Myriad Pro"/>
                <a:ea typeface="+mn-ea"/>
                <a:cs typeface="+mn-cs"/>
              </a:rPr>
              <a:t>Bring Up Grades, or BUG, recognizes elementary students who raise their grades or maintain good grades from one grading period to the next.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Students are motivated to achieve because they set their own goals and participate in peer mentoring, which involves everyone in their success.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When they reach their goals, the entire class celebrates.  Kiwanis clubs and members are key to ensuring that the students feel supported in their efforts and recognized appropriately for their achievements.</a:t>
            </a:r>
          </a:p>
          <a:p>
            <a:endParaRPr lang="en-US" sz="1800" kern="1200">
              <a:solidFill>
                <a:prstClr val="black"/>
              </a:solidFill>
              <a:latin typeface="Trebuchet MS" pitchFamily="34" charset="0"/>
              <a:ea typeface="+mn-ea"/>
              <a:cs typeface="+mn-cs"/>
            </a:endParaRPr>
          </a:p>
        </p:txBody>
      </p:sp>
    </p:spTree>
    <p:extLst>
      <p:ext uri="{BB962C8B-B14F-4D97-AF65-F5344CB8AC3E}">
        <p14:creationId xmlns:p14="http://schemas.microsoft.com/office/powerpoint/2010/main" val="2944293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sz="1400" b="1" dirty="0"/>
              <a:t>Kiwanis International supports Builders Club with all of the following items that are made possible through the charter and annual renewal fees paid by sponsoring Kiwanis clubs! </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Dedicated staff that develops club resources and programming.</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Builders Club program kit with resources sent to clubs annually.</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Builders Club website offers current resources.</a:t>
            </a:r>
          </a:p>
          <a:p>
            <a:pPr marL="257175" indent="-257175">
              <a:buFont typeface="Arial" panose="020B0604020202020204" pitchFamily="34" charset="0"/>
              <a:buChar char="•"/>
            </a:pPr>
            <a:r>
              <a:rPr lang="en-US" sz="1400" b="1" dirty="0"/>
              <a:t>Online advisor training is offered each year. </a:t>
            </a:r>
          </a:p>
          <a:p>
            <a:pPr marL="257175" indent="-257175">
              <a:buFont typeface="Arial" panose="020B0604020202020204" pitchFamily="34" charset="0"/>
              <a:buChar char="•"/>
            </a:pPr>
            <a:r>
              <a:rPr lang="en-US" sz="1400" b="1" dirty="0"/>
              <a:t>Monthly e-newsletter for advisors.</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Special events, like a new global club connection event coming next year.</a:t>
            </a:r>
          </a:p>
          <a:p>
            <a:pPr marL="257175" indent="-257175">
              <a:buFont typeface="Arial" panose="020B0604020202020204" pitchFamily="34" charset="0"/>
              <a:buChar char="•"/>
            </a:pPr>
            <a:endParaRPr lang="en-US" sz="1400" b="1"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11</a:t>
            </a:fld>
            <a:endParaRPr lang="en-US"/>
          </a:p>
        </p:txBody>
      </p:sp>
    </p:spTree>
    <p:extLst>
      <p:ext uri="{BB962C8B-B14F-4D97-AF65-F5344CB8AC3E}">
        <p14:creationId xmlns:p14="http://schemas.microsoft.com/office/powerpoint/2010/main" val="2359057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12</a:t>
            </a:fld>
            <a:endParaRPr lang="en-US" dirty="0"/>
          </a:p>
        </p:txBody>
      </p:sp>
    </p:spTree>
    <p:extLst>
      <p:ext uri="{BB962C8B-B14F-4D97-AF65-F5344CB8AC3E}">
        <p14:creationId xmlns:p14="http://schemas.microsoft.com/office/powerpoint/2010/main" val="679524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sz="1400" b="1" dirty="0"/>
              <a:t>Remind your club advisors and share information with them about upcoming award opportunities.  All award submissions must be completed online using the proper award forms. For awards information, visit the Builders Club website at www.buildersclub.org/awards-and-recognition.</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rtl="0"/>
            <a:r>
              <a:rPr lang="en-US" sz="1400" b="1" dirty="0"/>
              <a:t>In the advisor guide and communications, we remind advisors to be intentional about reviewing awards and report criteria and keeping records about club activities to participate in contests. We encourage advisors to involve officers in this process and keeping track along the way will make the award entry process easy and fun for the students. </a:t>
            </a:r>
          </a:p>
          <a:p>
            <a:pPr rtl="0"/>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dirty="0"/>
              <a:t>Remind advisors to make sure to distribute consent releases at the beginning of the year, so that any photos they take of Builders Club members can be included in award submission entries and in social media posts by the club </a:t>
            </a:r>
            <a:r>
              <a:rPr lang="en-US" b="1" u="sng" dirty="0"/>
              <a:t>and district</a:t>
            </a:r>
            <a:r>
              <a:rPr lang="en-US" b="1" dirty="0"/>
              <a:t>. Photo consent releases can be found in the Builders Club Advisor Guide and online on at BuildersClub.org/advisors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15</a:t>
            </a:fld>
            <a:endParaRPr lang="en-US" dirty="0"/>
          </a:p>
        </p:txBody>
      </p:sp>
    </p:spTree>
    <p:extLst>
      <p:ext uri="{BB962C8B-B14F-4D97-AF65-F5344CB8AC3E}">
        <p14:creationId xmlns:p14="http://schemas.microsoft.com/office/powerpoint/2010/main" val="1770649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Let’s review award categories.</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latin typeface="+mj-lt"/>
              </a:rPr>
              <a:t>Distinguished Club Officer</a:t>
            </a:r>
            <a:r>
              <a:rPr lang="en-US" sz="1200" b="1" i="0" dirty="0">
                <a:solidFill>
                  <a:srgbClr val="595D64"/>
                </a:solidFill>
                <a:effectLst/>
                <a:latin typeface="+mj-lt"/>
              </a:rPr>
              <a:t> is for a club officer who deserve to be recognized for their outstanding contributions to their club. </a:t>
            </a:r>
            <a:r>
              <a:rPr lang="en-US" b="1" i="0" dirty="0">
                <a:solidFill>
                  <a:srgbClr val="595D64"/>
                </a:solidFill>
                <a:effectLst/>
                <a:latin typeface="+mj-lt"/>
              </a:rPr>
              <a:t>Winners will be announced no later than May 15, on Builders Club social media channels and in the May monthly newsletter.</a:t>
            </a:r>
            <a:br>
              <a:rPr lang="en-US" b="1" i="0" dirty="0">
                <a:solidFill>
                  <a:srgbClr val="595D64"/>
                </a:solidFill>
                <a:effectLst/>
                <a:latin typeface="+mj-lt"/>
              </a:rPr>
            </a:br>
            <a:br>
              <a:rPr lang="en-US" b="1" i="0" dirty="0">
                <a:solidFill>
                  <a:srgbClr val="595D64"/>
                </a:solidFill>
                <a:effectLst/>
                <a:latin typeface="+mj-lt"/>
              </a:rPr>
            </a:br>
            <a:r>
              <a:rPr lang="en-US" b="1" i="0" dirty="0">
                <a:solidFill>
                  <a:srgbClr val="595D64"/>
                </a:solidFill>
                <a:effectLst/>
                <a:latin typeface="+mj-lt"/>
              </a:rPr>
              <a:t>The nomination process is easy. </a:t>
            </a:r>
          </a:p>
          <a:p>
            <a:pPr algn="l">
              <a:buFont typeface="Arial" panose="020B0604020202020204" pitchFamily="34" charset="0"/>
              <a:buChar char="•"/>
            </a:pPr>
            <a:r>
              <a:rPr lang="en-US" b="1" i="0" dirty="0">
                <a:solidFill>
                  <a:srgbClr val="595D64"/>
                </a:solidFill>
                <a:effectLst/>
                <a:latin typeface="+mj-lt"/>
              </a:rPr>
              <a:t>Any member, fellow club officer, club advisor, or district administrator may nominate a club officer.</a:t>
            </a:r>
          </a:p>
          <a:p>
            <a:pPr algn="l">
              <a:buFont typeface="Arial" panose="020B0604020202020204" pitchFamily="34" charset="0"/>
              <a:buChar char="•"/>
            </a:pPr>
            <a:r>
              <a:rPr lang="en-US" b="1" i="0" dirty="0">
                <a:solidFill>
                  <a:srgbClr val="595D64"/>
                </a:solidFill>
                <a:effectLst/>
                <a:latin typeface="+mj-lt"/>
              </a:rPr>
              <a:t>Club officers may not nominate themselves.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olidFill>
                  <a:srgbClr val="595D64"/>
                </a:solidFill>
                <a:effectLst/>
                <a:latin typeface="+mj-lt"/>
              </a:rPr>
              <a:t>There is no limit to the number of club officers selected per district.</a:t>
            </a:r>
          </a:p>
          <a:p>
            <a:pPr algn="l" fontAlgn="base"/>
            <a:r>
              <a:rPr lang="en-US" b="1" i="0" dirty="0">
                <a:solidFill>
                  <a:srgbClr val="595D64"/>
                </a:solidFill>
                <a:effectLst/>
                <a:latin typeface="+mj-lt"/>
              </a:rPr>
              <a:t>To enter, complete and submit the form by May 1. Then, share why you nominated a club officer on </a:t>
            </a:r>
            <a:r>
              <a:rPr lang="en-US" b="1" i="0" dirty="0">
                <a:solidFill>
                  <a:srgbClr val="595D64"/>
                </a:solidFill>
                <a:effectLst/>
                <a:latin typeface="+mj-lt"/>
                <a:hlinkClick r:id="rId3"/>
              </a:rPr>
              <a:t>Facebook</a:t>
            </a:r>
            <a:r>
              <a:rPr lang="en-US" b="1" i="0" dirty="0">
                <a:solidFill>
                  <a:srgbClr val="595D64"/>
                </a:solidFill>
                <a:effectLst/>
                <a:latin typeface="+mj-lt"/>
              </a:rPr>
              <a:t> or </a:t>
            </a:r>
            <a:r>
              <a:rPr lang="en-US" b="1" i="0" dirty="0">
                <a:solidFill>
                  <a:srgbClr val="595D64"/>
                </a:solidFill>
                <a:effectLst/>
                <a:latin typeface="+mj-lt"/>
                <a:hlinkClick r:id="rId4"/>
              </a:rPr>
              <a:t>Twitter</a:t>
            </a:r>
            <a:r>
              <a:rPr lang="en-US" b="1" i="0" dirty="0">
                <a:solidFill>
                  <a:srgbClr val="595D64"/>
                </a:solidFill>
                <a:effectLst/>
                <a:latin typeface="+mj-lt"/>
              </a:rPr>
              <a:t>. Tag us at @BuildersClub so everyone can see the officer’s incredible efforts.</a:t>
            </a:r>
            <a:endParaRPr lang="en-US" b="1" baseline="0" dirty="0">
              <a:latin typeface="+mj-lt"/>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17</a:t>
            </a:fld>
            <a:endParaRPr lang="en-US" dirty="0"/>
          </a:p>
        </p:txBody>
      </p:sp>
    </p:spTree>
    <p:extLst>
      <p:ext uri="{BB962C8B-B14F-4D97-AF65-F5344CB8AC3E}">
        <p14:creationId xmlns:p14="http://schemas.microsoft.com/office/powerpoint/2010/main" val="2587361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latin typeface="+mj-lt"/>
              </a:rPr>
              <a:t>Distinguished Club Advisor</a:t>
            </a:r>
            <a:r>
              <a:rPr lang="en-US" b="1" i="0" dirty="0">
                <a:solidFill>
                  <a:srgbClr val="595D64"/>
                </a:solidFill>
                <a:effectLst/>
                <a:latin typeface="+mj-lt"/>
              </a:rPr>
              <a:t> is for club advisors who have made outstanding contributions to their club. Winners will be announced no later than May 15, on Builders Club social media channels and in the May monthly newsletter.</a:t>
            </a:r>
            <a:br>
              <a:rPr lang="en-US" b="1" i="0" dirty="0">
                <a:solidFill>
                  <a:srgbClr val="595D64"/>
                </a:solidFill>
                <a:effectLst/>
                <a:latin typeface="+mj-lt"/>
              </a:rPr>
            </a:br>
            <a:br>
              <a:rPr lang="en-US" b="1" i="0" dirty="0">
                <a:solidFill>
                  <a:srgbClr val="595D64"/>
                </a:solidFill>
                <a:effectLst/>
                <a:latin typeface="+mj-lt"/>
              </a:rPr>
            </a:br>
            <a:r>
              <a:rPr lang="en-US" b="1" i="0" dirty="0">
                <a:solidFill>
                  <a:srgbClr val="595D64"/>
                </a:solidFill>
                <a:effectLst/>
                <a:latin typeface="+mj-lt"/>
              </a:rPr>
              <a:t>The nomination process is easy. </a:t>
            </a:r>
          </a:p>
          <a:p>
            <a:pPr algn="l">
              <a:buFont typeface="Arial" panose="020B0604020202020204" pitchFamily="34" charset="0"/>
              <a:buChar char="•"/>
            </a:pPr>
            <a:r>
              <a:rPr lang="en-US" b="1" i="0" dirty="0">
                <a:solidFill>
                  <a:srgbClr val="595D64"/>
                </a:solidFill>
                <a:effectLst/>
                <a:latin typeface="+mj-lt"/>
              </a:rPr>
              <a:t>Any member, club officer, fellow club advisor, or district administrator may nominate a club advisor.</a:t>
            </a:r>
          </a:p>
          <a:p>
            <a:pPr algn="l">
              <a:buFont typeface="Arial" panose="020B0604020202020204" pitchFamily="34" charset="0"/>
              <a:buChar char="•"/>
            </a:pPr>
            <a:r>
              <a:rPr lang="en-US" b="1" i="0" dirty="0">
                <a:solidFill>
                  <a:srgbClr val="595D64"/>
                </a:solidFill>
                <a:effectLst/>
                <a:latin typeface="+mj-lt"/>
              </a:rPr>
              <a:t>Club advisors may not nominate themselves.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olidFill>
                  <a:srgbClr val="595D64"/>
                </a:solidFill>
                <a:effectLst/>
                <a:latin typeface="+mj-lt"/>
              </a:rPr>
              <a:t>There is no limit to which club advisors that can be selected per district.</a:t>
            </a:r>
          </a:p>
          <a:p>
            <a:pPr algn="l" fontAlgn="base"/>
            <a:r>
              <a:rPr lang="en-US" b="1" i="0" dirty="0">
                <a:solidFill>
                  <a:srgbClr val="595D64"/>
                </a:solidFill>
                <a:effectLst/>
                <a:latin typeface="+mj-lt"/>
              </a:rPr>
              <a:t>To enter, just complete and submit the form by May 1. Then, share why you nominated a club advisor on </a:t>
            </a:r>
            <a:r>
              <a:rPr lang="en-US" b="1" i="0" dirty="0">
                <a:solidFill>
                  <a:srgbClr val="595D64"/>
                </a:solidFill>
                <a:effectLst/>
                <a:latin typeface="+mj-lt"/>
                <a:hlinkClick r:id="rId3"/>
              </a:rPr>
              <a:t>Facebook</a:t>
            </a:r>
            <a:r>
              <a:rPr lang="en-US" b="1" i="0" dirty="0">
                <a:solidFill>
                  <a:srgbClr val="595D64"/>
                </a:solidFill>
                <a:effectLst/>
                <a:latin typeface="+mj-lt"/>
              </a:rPr>
              <a:t> or </a:t>
            </a:r>
            <a:r>
              <a:rPr lang="en-US" b="1" i="0" dirty="0">
                <a:solidFill>
                  <a:srgbClr val="595D64"/>
                </a:solidFill>
                <a:effectLst/>
                <a:latin typeface="+mj-lt"/>
                <a:hlinkClick r:id="rId4"/>
              </a:rPr>
              <a:t>Twitter</a:t>
            </a:r>
            <a:r>
              <a:rPr lang="en-US" b="1" i="0" dirty="0">
                <a:solidFill>
                  <a:srgbClr val="595D64"/>
                </a:solidFill>
                <a:effectLst/>
                <a:latin typeface="+mj-lt"/>
              </a:rPr>
              <a:t> and tag #Buildersclub so everyone can see the advisor’s incredible efforts.</a:t>
            </a:r>
            <a:endParaRPr lang="en-US" b="1" baseline="0" dirty="0">
              <a:latin typeface="+mj-lt"/>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18</a:t>
            </a:fld>
            <a:endParaRPr lang="en-US" dirty="0"/>
          </a:p>
        </p:txBody>
      </p:sp>
    </p:spTree>
    <p:extLst>
      <p:ext uri="{BB962C8B-B14F-4D97-AF65-F5344CB8AC3E}">
        <p14:creationId xmlns:p14="http://schemas.microsoft.com/office/powerpoint/2010/main" val="1986015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buFont typeface="Arial" panose="020B0604020202020204" pitchFamily="34" charset="0"/>
              <a:buChar char="•"/>
            </a:pPr>
            <a:r>
              <a:rPr lang="en-US" b="1" i="0" dirty="0">
                <a:solidFill>
                  <a:srgbClr val="23272C"/>
                </a:solidFill>
                <a:effectLst/>
                <a:latin typeface="myriad-pro"/>
              </a:rPr>
              <a:t>Builders Club members can complete the </a:t>
            </a:r>
            <a:r>
              <a:rPr lang="en-US" b="1" i="0" dirty="0">
                <a:solidFill>
                  <a:srgbClr val="23272C"/>
                </a:solidFill>
                <a:effectLst/>
                <a:latin typeface="myriad-pro"/>
                <a:hlinkClick r:id="rId3"/>
              </a:rPr>
              <a:t>Annual Achievement Report</a:t>
            </a:r>
            <a:r>
              <a:rPr lang="en-US" b="1" i="0" dirty="0">
                <a:solidFill>
                  <a:srgbClr val="23272C"/>
                </a:solidFill>
                <a:effectLst/>
                <a:latin typeface="myriad-pro"/>
              </a:rPr>
              <a:t> online with the help of their faculty advisor.</a:t>
            </a:r>
            <a:r>
              <a:rPr lang="en-US" b="0" i="0" dirty="0">
                <a:solidFill>
                  <a:srgbClr val="23272C"/>
                </a:solidFill>
                <a:effectLst/>
                <a:latin typeface="myriad-pro"/>
              </a:rPr>
              <a:t> This self-scoring report shares activities the club needs to conduct to receive recognition. In fact, think of this report as a guide to what your Builders Club should achieve every year.</a:t>
            </a:r>
          </a:p>
          <a:p>
            <a:pPr algn="l">
              <a:buFont typeface="Arial" panose="020B0604020202020204" pitchFamily="34" charset="0"/>
              <a:buChar char="•"/>
            </a:pPr>
            <a:r>
              <a:rPr lang="en-US" b="1" i="0" dirty="0">
                <a:solidFill>
                  <a:srgbClr val="23272C"/>
                </a:solidFill>
                <a:effectLst/>
                <a:latin typeface="myriad-pro"/>
              </a:rPr>
              <a:t>Reviewing the </a:t>
            </a:r>
            <a:r>
              <a:rPr lang="en-US" b="1" i="0" dirty="0">
                <a:solidFill>
                  <a:srgbClr val="23272C"/>
                </a:solidFill>
                <a:effectLst/>
                <a:latin typeface="myriad-pro"/>
                <a:hlinkClick r:id="rId3"/>
              </a:rPr>
              <a:t>Annual Achievement Report</a:t>
            </a:r>
            <a:r>
              <a:rPr lang="en-US" b="1" i="0" dirty="0">
                <a:solidFill>
                  <a:srgbClr val="23272C"/>
                </a:solidFill>
                <a:effectLst/>
                <a:latin typeface="myriad-pro"/>
              </a:rPr>
              <a:t> at the beginning of the year</a:t>
            </a:r>
            <a:r>
              <a:rPr lang="en-US" b="0" i="0" dirty="0">
                <a:solidFill>
                  <a:srgbClr val="23272C"/>
                </a:solidFill>
                <a:effectLst/>
                <a:latin typeface="myriad-pro"/>
              </a:rPr>
              <a:t> ensures that the club accomplishes all the requirements to achieve recognition.</a:t>
            </a:r>
          </a:p>
          <a:p>
            <a:pPr algn="l">
              <a:buFont typeface="Arial" panose="020B0604020202020204" pitchFamily="34" charset="0"/>
              <a:buChar char="•"/>
            </a:pPr>
            <a:r>
              <a:rPr lang="en-US" b="1" i="0" dirty="0">
                <a:solidFill>
                  <a:srgbClr val="23272C"/>
                </a:solidFill>
                <a:effectLst/>
                <a:latin typeface="myriad-pro"/>
              </a:rPr>
              <a:t>Reports are due June 10</a:t>
            </a:r>
            <a:r>
              <a:rPr lang="en-US" b="0" i="0" dirty="0">
                <a:solidFill>
                  <a:srgbClr val="23272C"/>
                </a:solidFill>
                <a:effectLst/>
                <a:latin typeface="myriad-pro"/>
              </a:rPr>
              <a:t> and depending on the number of points earned, the club can be honored as a Distinguished Club or an Honor Club.</a:t>
            </a:r>
          </a:p>
          <a:p>
            <a:pPr algn="l">
              <a:buFont typeface="Arial" panose="020B0604020202020204" pitchFamily="34" charset="0"/>
              <a:buChar char="•"/>
            </a:pPr>
            <a:r>
              <a:rPr lang="en-US" b="1" i="0" dirty="0">
                <a:solidFill>
                  <a:srgbClr val="23272C"/>
                </a:solidFill>
                <a:effectLst/>
                <a:latin typeface="myriad-pro"/>
              </a:rPr>
              <a:t>Faculty advisors of qualifying clubs will receive an emai</a:t>
            </a:r>
            <a:r>
              <a:rPr lang="en-US" b="0" i="0" dirty="0">
                <a:solidFill>
                  <a:srgbClr val="23272C"/>
                </a:solidFill>
                <a:effectLst/>
                <a:latin typeface="myriad-pro"/>
              </a:rPr>
              <a:t>l with confirmation of recognition and a link to download a digital badge to display on the school/club website, as well as social media graphics to promote the club’s achievement online.</a:t>
            </a: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19</a:t>
            </a:fld>
            <a:endParaRPr lang="en-US" dirty="0"/>
          </a:p>
        </p:txBody>
      </p:sp>
    </p:spTree>
    <p:extLst>
      <p:ext uri="{BB962C8B-B14F-4D97-AF65-F5344CB8AC3E}">
        <p14:creationId xmlns:p14="http://schemas.microsoft.com/office/powerpoint/2010/main" val="1680655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23272C"/>
                </a:solidFill>
                <a:effectLst/>
                <a:latin typeface="myriad-pro"/>
              </a:rPr>
              <a:t>Points earned on Annual Achievement Report influence recognition.  15 points or more = Distinguished Club, 10 – 14 points = Honor Club</a:t>
            </a:r>
          </a:p>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20</a:t>
            </a:fld>
            <a:endParaRPr lang="en-US" dirty="0"/>
          </a:p>
        </p:txBody>
      </p:sp>
    </p:spTree>
    <p:extLst>
      <p:ext uri="{BB962C8B-B14F-4D97-AF65-F5344CB8AC3E}">
        <p14:creationId xmlns:p14="http://schemas.microsoft.com/office/powerpoint/2010/main" val="3425865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r>
              <a:rPr lang="en-US" sz="1400" b="1" dirty="0"/>
              <a:t>These are some of the questions asked on the Annual Achievement Report. In the questions, clubs can see the kind of effective practices and activities we encourage clubs to do.</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21</a:t>
            </a:fld>
            <a:endParaRPr lang="en-US" dirty="0"/>
          </a:p>
        </p:txBody>
      </p:sp>
    </p:spTree>
    <p:extLst>
      <p:ext uri="{BB962C8B-B14F-4D97-AF65-F5344CB8AC3E}">
        <p14:creationId xmlns:p14="http://schemas.microsoft.com/office/powerpoint/2010/main" val="3191596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algn="l"/>
            <a:r>
              <a:rPr lang="en-US" b="0" i="0" dirty="0">
                <a:solidFill>
                  <a:srgbClr val="23272C"/>
                </a:solidFill>
                <a:effectLst/>
                <a:latin typeface="myriad-pro"/>
              </a:rPr>
              <a:t>Have your clubs planned and conducted amazing service projects within the school and/or community? If so, encourage them to </a:t>
            </a:r>
            <a:r>
              <a:rPr lang="en-US" b="0" i="0">
                <a:solidFill>
                  <a:srgbClr val="23272C"/>
                </a:solidFill>
                <a:effectLst/>
                <a:latin typeface="myriad-pro"/>
              </a:rPr>
              <a:t>submit their project </a:t>
            </a:r>
            <a:r>
              <a:rPr lang="en-US" b="0" i="0" dirty="0">
                <a:solidFill>
                  <a:srgbClr val="23272C"/>
                </a:solidFill>
                <a:effectLst/>
                <a:latin typeface="myriad-pro"/>
              </a:rPr>
              <a:t>for recognition as a Single Service Award.</a:t>
            </a:r>
          </a:p>
          <a:p>
            <a:pPr algn="l"/>
            <a:r>
              <a:rPr lang="en-US" b="1" i="0" dirty="0">
                <a:solidFill>
                  <a:srgbClr val="23272C"/>
                </a:solidFill>
                <a:effectLst/>
                <a:latin typeface="myriad-pro"/>
              </a:rPr>
              <a:t>Award criteria</a:t>
            </a:r>
          </a:p>
          <a:p>
            <a:pPr algn="l">
              <a:buFont typeface="Arial" panose="020B0604020202020204" pitchFamily="34" charset="0"/>
              <a:buChar char="•"/>
            </a:pPr>
            <a:r>
              <a:rPr lang="en-US" b="1" i="0" dirty="0">
                <a:solidFill>
                  <a:srgbClr val="23272C"/>
                </a:solidFill>
                <a:effectLst/>
                <a:latin typeface="myriad-pro"/>
              </a:rPr>
              <a:t>Active Builders Clubs</a:t>
            </a:r>
            <a:r>
              <a:rPr lang="en-US" b="0" i="0" dirty="0">
                <a:solidFill>
                  <a:srgbClr val="23272C"/>
                </a:solidFill>
                <a:effectLst/>
                <a:latin typeface="myriad-pro"/>
              </a:rPr>
              <a:t> in good standing are eligible to participate.</a:t>
            </a:r>
          </a:p>
          <a:p>
            <a:pPr algn="l">
              <a:buFont typeface="Arial" panose="020B0604020202020204" pitchFamily="34" charset="0"/>
              <a:buChar char="•"/>
            </a:pPr>
            <a:r>
              <a:rPr lang="en-US" b="1" i="0" dirty="0">
                <a:solidFill>
                  <a:srgbClr val="23272C"/>
                </a:solidFill>
                <a:effectLst/>
                <a:latin typeface="myriad-pro"/>
              </a:rPr>
              <a:t>Submissions must be completed through the online </a:t>
            </a:r>
            <a:r>
              <a:rPr lang="en-US" b="1" i="0" dirty="0">
                <a:solidFill>
                  <a:srgbClr val="23272C"/>
                </a:solidFill>
                <a:effectLst/>
                <a:latin typeface="myriad-pro"/>
                <a:hlinkClick r:id="rId3"/>
              </a:rPr>
              <a:t>Formstack Single Service Award submission form</a:t>
            </a:r>
            <a:r>
              <a:rPr lang="en-US" b="1" i="0" dirty="0">
                <a:solidFill>
                  <a:srgbClr val="23272C"/>
                </a:solidFill>
                <a:effectLst/>
                <a:latin typeface="myriad-pro"/>
              </a:rPr>
              <a:t>.</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Users can each submit only ONE entry for consideration.</a:t>
            </a:r>
          </a:p>
          <a:p>
            <a:pPr algn="l">
              <a:buFont typeface="Arial" panose="020B0604020202020204" pitchFamily="34" charset="0"/>
              <a:buChar char="•"/>
            </a:pPr>
            <a:r>
              <a:rPr lang="en-US" b="0" i="0" dirty="0">
                <a:solidFill>
                  <a:srgbClr val="23272C"/>
                </a:solidFill>
                <a:effectLst/>
                <a:latin typeface="myriad-pro"/>
              </a:rPr>
              <a:t> </a:t>
            </a:r>
            <a:r>
              <a:rPr lang="en-US" b="1" i="0" dirty="0">
                <a:solidFill>
                  <a:srgbClr val="23272C"/>
                </a:solidFill>
                <a:effectLst/>
                <a:latin typeface="myriad-pro"/>
              </a:rPr>
              <a:t>A qualifying club Single Service Project is defined as</a:t>
            </a:r>
            <a:r>
              <a:rPr lang="en-US" b="0" i="0" dirty="0">
                <a:solidFill>
                  <a:srgbClr val="23272C"/>
                </a:solidFill>
                <a:effectLst/>
                <a:latin typeface="myriad-pro"/>
              </a:rPr>
              <a:t> a club service project planned, organized and produced by the Builders Club that occurred on a single day or consecutive days, or must recur on multiple days and address the same service goal.</a:t>
            </a:r>
          </a:p>
          <a:p>
            <a:pPr algn="l">
              <a:buFont typeface="Arial" panose="020B0604020202020204" pitchFamily="34" charset="0"/>
              <a:buChar char="•"/>
            </a:pPr>
            <a:r>
              <a:rPr lang="en-US" b="1" i="0" dirty="0">
                <a:solidFill>
                  <a:srgbClr val="23272C"/>
                </a:solidFill>
                <a:effectLst/>
                <a:latin typeface="myriad-pro"/>
              </a:rPr>
              <a:t>The club will be asked to upload</a:t>
            </a:r>
            <a:r>
              <a:rPr lang="en-US" b="0" i="0" dirty="0">
                <a:solidFill>
                  <a:srgbClr val="23272C"/>
                </a:solidFill>
                <a:effectLst/>
                <a:latin typeface="myriad-pro"/>
              </a:rPr>
              <a:t> a document sharing (7) areas of interest about the service project. This includes: 1. Service need, 2. Project plan, 3. Project implementation, 4. Final results, 5. Public awareness, 6. Member impact, 7. Additional information. An opportunity to upload photos and other supporting documents is also provided. Review award </a:t>
            </a:r>
            <a:r>
              <a:rPr lang="en-US" b="0" i="0" dirty="0" err="1">
                <a:solidFill>
                  <a:srgbClr val="23272C"/>
                </a:solidFill>
                <a:effectLst/>
                <a:latin typeface="myriad-pro"/>
              </a:rPr>
              <a:t>criteria</a:t>
            </a:r>
            <a:r>
              <a:rPr lang="en-US" b="0" i="0" dirty="0" err="1">
                <a:solidFill>
                  <a:srgbClr val="23272C"/>
                </a:solidFill>
                <a:effectLst/>
                <a:latin typeface="myriad-pro"/>
                <a:hlinkClick r:id="rId4"/>
              </a:rPr>
              <a:t>Single</a:t>
            </a:r>
            <a:r>
              <a:rPr lang="en-US" b="0" i="0" dirty="0">
                <a:solidFill>
                  <a:srgbClr val="23272C"/>
                </a:solidFill>
                <a:effectLst/>
                <a:latin typeface="myriad-pro"/>
                <a:hlinkClick r:id="rId4"/>
              </a:rPr>
              <a:t> Service Award Criteria</a:t>
            </a:r>
            <a:r>
              <a:rPr lang="en-US" b="0" i="0" dirty="0">
                <a:solidFill>
                  <a:srgbClr val="23272C"/>
                </a:solidFill>
                <a:effectLst/>
                <a:latin typeface="myriad-pro"/>
              </a:rPr>
              <a:t> to assist with award submission preparation.</a:t>
            </a:r>
          </a:p>
          <a:p>
            <a:pPr algn="l">
              <a:buFont typeface="Arial" panose="020B0604020202020204" pitchFamily="34" charset="0"/>
              <a:buChar char="•"/>
            </a:pPr>
            <a:r>
              <a:rPr lang="en-US" b="1" i="0" dirty="0">
                <a:solidFill>
                  <a:srgbClr val="23272C"/>
                </a:solidFill>
                <a:effectLst/>
                <a:latin typeface="myriad-pro"/>
              </a:rPr>
              <a:t>Review Single Service Award criteria at the beginning of the year</a:t>
            </a:r>
            <a:r>
              <a:rPr lang="en-US" b="0" i="0" dirty="0">
                <a:solidFill>
                  <a:srgbClr val="23272C"/>
                </a:solidFill>
                <a:effectLst/>
                <a:latin typeface="myriad-pro"/>
              </a:rPr>
              <a:t> to ensure club members understand the importance of documenting each step of researching, planning, implementing and evaluating service.</a:t>
            </a:r>
          </a:p>
          <a:p>
            <a:pPr algn="l">
              <a:buFont typeface="Arial" panose="020B0604020202020204" pitchFamily="34" charset="0"/>
              <a:buChar char="•"/>
            </a:pPr>
            <a:r>
              <a:rPr lang="en-US" b="1" i="0" dirty="0">
                <a:solidFill>
                  <a:srgbClr val="23272C"/>
                </a:solidFill>
                <a:effectLst/>
                <a:latin typeface="myriad-pro"/>
              </a:rPr>
              <a:t>Submissions are due June 10</a:t>
            </a:r>
            <a:r>
              <a:rPr lang="en-US" b="0" i="0" dirty="0">
                <a:solidFill>
                  <a:srgbClr val="23272C"/>
                </a:solidFill>
                <a:effectLst/>
                <a:latin typeface="myriad-pro"/>
              </a:rPr>
              <a:t> and depending on the number of points earned, the club will be honored as a Single Service Award recipient.</a:t>
            </a:r>
          </a:p>
          <a:p>
            <a:pPr algn="l">
              <a:buFont typeface="Arial" panose="020B0604020202020204" pitchFamily="34" charset="0"/>
              <a:buChar char="•"/>
            </a:pPr>
            <a:r>
              <a:rPr lang="en-US" b="1" i="0" dirty="0">
                <a:solidFill>
                  <a:srgbClr val="23272C"/>
                </a:solidFill>
                <a:effectLst/>
                <a:latin typeface="myriad-pro"/>
              </a:rPr>
              <a:t>Faculty advisors of qualifying clubs will receive an email</a:t>
            </a:r>
            <a:r>
              <a:rPr lang="en-US" b="0" i="0" dirty="0">
                <a:solidFill>
                  <a:srgbClr val="23272C"/>
                </a:solidFill>
                <a:effectLst/>
                <a:latin typeface="myriad-pro"/>
              </a:rPr>
              <a:t> with confirmation of recognition and a link to download a digital badge to display on the school/club website, as well as social media graphics to promote the club’s achievement online.</a:t>
            </a:r>
          </a:p>
          <a:p>
            <a:pPr algn="l">
              <a:buFont typeface="Arial" panose="020B0604020202020204" pitchFamily="34" charset="0"/>
              <a:buChar char="•"/>
            </a:pPr>
            <a:r>
              <a:rPr lang="en-US" b="1" i="0" dirty="0">
                <a:solidFill>
                  <a:srgbClr val="23272C"/>
                </a:solidFill>
                <a:effectLst/>
                <a:latin typeface="myriad-pro"/>
              </a:rPr>
              <a:t>Single Service Award recipients will be announced</a:t>
            </a:r>
            <a:r>
              <a:rPr lang="en-US" b="0" i="0" dirty="0">
                <a:solidFill>
                  <a:srgbClr val="23272C"/>
                </a:solidFill>
                <a:effectLst/>
                <a:latin typeface="myriad-pro"/>
              </a:rPr>
              <a:t> in the monthly Builders Club e-newsletter and through Builders Club social media channels.</a:t>
            </a:r>
          </a:p>
          <a:p>
            <a:pPr algn="l"/>
            <a:r>
              <a:rPr lang="en-US" b="1" i="0" dirty="0">
                <a:solidFill>
                  <a:srgbClr val="23272C"/>
                </a:solidFill>
                <a:effectLst/>
                <a:latin typeface="myriad-pro"/>
              </a:rPr>
              <a:t>Submit:</a:t>
            </a:r>
            <a:r>
              <a:rPr lang="en-US" b="0" i="0" dirty="0">
                <a:solidFill>
                  <a:srgbClr val="23272C"/>
                </a:solidFill>
                <a:effectLst/>
                <a:latin typeface="myriad-pro"/>
              </a:rPr>
              <a:t> </a:t>
            </a:r>
            <a:r>
              <a:rPr lang="en-US" b="0" i="0" dirty="0">
                <a:solidFill>
                  <a:srgbClr val="23272C"/>
                </a:solidFill>
                <a:effectLst/>
                <a:latin typeface="myriad-pro"/>
                <a:hlinkClick r:id="rId3"/>
              </a:rPr>
              <a:t>Single Service Award</a:t>
            </a:r>
            <a:r>
              <a:rPr lang="en-US" b="0" i="0" dirty="0">
                <a:solidFill>
                  <a:srgbClr val="23272C"/>
                </a:solidFill>
                <a:effectLst/>
                <a:latin typeface="myriad-pro"/>
              </a:rPr>
              <a:t> </a:t>
            </a:r>
            <a:r>
              <a:rPr lang="en-US" b="1" i="0" dirty="0">
                <a:solidFill>
                  <a:srgbClr val="FF0000"/>
                </a:solidFill>
                <a:effectLst/>
                <a:latin typeface="myriad-pro"/>
              </a:rPr>
              <a:t>(Submit May 1 through June 10)</a:t>
            </a:r>
            <a:endParaRPr lang="en-US" b="0" i="0" dirty="0">
              <a:solidFill>
                <a:srgbClr val="23272C"/>
              </a:solidFill>
              <a:effectLst/>
              <a:latin typeface="myriad-pro"/>
            </a:endParaRP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22</a:t>
            </a:fld>
            <a:endParaRPr lang="en-US" dirty="0"/>
          </a:p>
        </p:txBody>
      </p:sp>
    </p:spTree>
    <p:extLst>
      <p:ext uri="{BB962C8B-B14F-4D97-AF65-F5344CB8AC3E}">
        <p14:creationId xmlns:p14="http://schemas.microsoft.com/office/powerpoint/2010/main" val="1363237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a:lnSpc>
                <a:spcPct val="107000"/>
              </a:lnSpc>
              <a:spcBef>
                <a:spcPts val="0"/>
              </a:spcBef>
              <a:spcAft>
                <a:spcPts val="800"/>
              </a:spcAft>
            </a:pPr>
            <a:r>
              <a:rPr lang="en-US" sz="1400" b="1" dirty="0">
                <a:effectLst/>
                <a:latin typeface="+mj-lt"/>
                <a:ea typeface="Calibri" panose="020F0502020204030204" pitchFamily="34" charset="0"/>
                <a:cs typeface="Times New Roman" panose="02020603050405020304" pitchFamily="18" charset="0"/>
              </a:rPr>
              <a:t>Award recognition is provided digitally. Presenter and recognition letters, certificates and electronic badges are all posted online for easy download. This provides the option of downloading and emailing recognition, printing and mailing a hard copy, or sharing the link and allowing the recipient(s) to download recognition is provided.</a:t>
            </a:r>
            <a:r>
              <a:rPr lang="en-US" sz="1400" b="1" dirty="0">
                <a:effectLst/>
                <a:latin typeface="+mj-lt"/>
                <a:ea typeface="+mn-ea"/>
                <a:cs typeface="+mn-cs"/>
              </a:rPr>
              <a:t> </a:t>
            </a:r>
            <a:r>
              <a:rPr lang="en-US" sz="1400" b="1" dirty="0">
                <a:latin typeface="+mj-lt"/>
                <a:ea typeface="Calibri" panose="020F0502020204030204" pitchFamily="34" charset="0"/>
                <a:cs typeface="Times New Roman" panose="02020603050405020304" pitchFamily="18" charset="0"/>
              </a:rPr>
              <a:t>Award recipients are listed on the Builders Club website and shared in the monthly e-newsletter and social media. </a:t>
            </a:r>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23</a:t>
            </a:fld>
            <a:endParaRPr lang="en-US" dirty="0"/>
          </a:p>
        </p:txBody>
      </p:sp>
    </p:spTree>
    <p:extLst>
      <p:ext uri="{BB962C8B-B14F-4D97-AF65-F5344CB8AC3E}">
        <p14:creationId xmlns:p14="http://schemas.microsoft.com/office/powerpoint/2010/main" val="3273965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sz="1400" b="1" dirty="0"/>
              <a:t>Share information about your clubs and the awards received on social media. Remember to tag Kiwanis by including @BuildersClub on social media posts. </a:t>
            </a:r>
          </a:p>
          <a:p>
            <a:endParaRPr lang="en-US" dirty="0"/>
          </a:p>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24</a:t>
            </a:fld>
            <a:endParaRPr lang="en-US" dirty="0"/>
          </a:p>
        </p:txBody>
      </p:sp>
    </p:spTree>
    <p:extLst>
      <p:ext uri="{BB962C8B-B14F-4D97-AF65-F5344CB8AC3E}">
        <p14:creationId xmlns:p14="http://schemas.microsoft.com/office/powerpoint/2010/main" val="3733843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spcBef>
                <a:spcPct val="0"/>
              </a:spcBef>
            </a:pPr>
            <a:endParaRPr lang="en-US" dirty="0">
              <a:cs typeface="Calibri"/>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25</a:t>
            </a:fld>
            <a:endParaRPr lang="en-US" dirty="0"/>
          </a:p>
        </p:txBody>
      </p:sp>
    </p:spTree>
    <p:extLst>
      <p:ext uri="{BB962C8B-B14F-4D97-AF65-F5344CB8AC3E}">
        <p14:creationId xmlns:p14="http://schemas.microsoft.com/office/powerpoint/2010/main" val="1522915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B68D216-BB60-4DC7-AAB1-FE5B85521D1F}" type="slidenum">
              <a:rPr lang="en-US"/>
              <a:pPr/>
              <a:t>26</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r>
              <a:rPr lang="en-US" sz="1400" b="1" dirty="0"/>
              <a:t>Kiwanis staff are always available </a:t>
            </a:r>
            <a:r>
              <a:rPr lang="en-US" sz="1400" b="1" baseline="0" dirty="0"/>
              <a:t>to </a:t>
            </a:r>
            <a:r>
              <a:rPr lang="en-US" sz="1400" b="1" dirty="0"/>
              <a:t>help. Here are our email addresses. Also, this PowerPoint and many resources for administrators are available at: www.buildersclub.org/district-administrator/</a:t>
            </a:r>
            <a:endParaRPr lang="en-US" sz="1400" b="1"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dirty="0"/>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85B20D-E3D7-B640-8AA9-8150B734465A}"/>
              </a:ext>
            </a:extLst>
          </p:cNvPr>
          <p:cNvPicPr>
            <a:picLocks noChangeAspect="1"/>
          </p:cNvPicPr>
          <p:nvPr userDrawn="1"/>
        </p:nvPicPr>
        <p:blipFill>
          <a:blip r:embed="rId2"/>
          <a:stretch>
            <a:fillRect/>
          </a:stretch>
        </p:blipFill>
        <p:spPr>
          <a:xfrm>
            <a:off x="1" y="1825"/>
            <a:ext cx="9146432" cy="6856177"/>
          </a:xfrm>
          <a:prstGeom prst="rect">
            <a:avLst/>
          </a:prstGeom>
        </p:spPr>
      </p:pic>
      <p:sp>
        <p:nvSpPr>
          <p:cNvPr id="4" name="Shape 24">
            <a:extLst>
              <a:ext uri="{FF2B5EF4-FFF2-40B4-BE49-F238E27FC236}">
                <a16:creationId xmlns:a16="http://schemas.microsoft.com/office/drawing/2014/main" id="{F9A124C1-E66B-ED49-9622-4CE685E9FF7B}"/>
              </a:ext>
            </a:extLst>
          </p:cNvPr>
          <p:cNvSpPr txBox="1">
            <a:spLocks noGrp="1"/>
          </p:cNvSpPr>
          <p:nvPr>
            <p:ph type="title"/>
          </p:nvPr>
        </p:nvSpPr>
        <p:spPr>
          <a:xfrm>
            <a:off x="685800" y="2079554"/>
            <a:ext cx="7772400" cy="846137"/>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5500" b="1" i="0" u="none" strike="noStrike" cap="none">
                <a:solidFill>
                  <a:schemeClr val="bg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7" name="Picture 6">
            <a:extLst>
              <a:ext uri="{FF2B5EF4-FFF2-40B4-BE49-F238E27FC236}">
                <a16:creationId xmlns:a16="http://schemas.microsoft.com/office/drawing/2014/main" id="{3826DD91-6297-5F45-A187-8628DCF111C4}"/>
              </a:ext>
            </a:extLst>
          </p:cNvPr>
          <p:cNvPicPr>
            <a:picLocks noChangeAspect="1"/>
          </p:cNvPicPr>
          <p:nvPr userDrawn="1"/>
        </p:nvPicPr>
        <p:blipFill>
          <a:blip r:embed="rId3">
            <a:alphaModFix amt="15000"/>
          </a:blip>
          <a:stretch>
            <a:fillRect/>
          </a:stretch>
        </p:blipFill>
        <p:spPr>
          <a:xfrm>
            <a:off x="6248888" y="3022601"/>
            <a:ext cx="3428026" cy="4469131"/>
          </a:xfrm>
          <a:prstGeom prst="rect">
            <a:avLst/>
          </a:prstGeom>
          <a:effectLst/>
        </p:spPr>
      </p:pic>
    </p:spTree>
    <p:extLst>
      <p:ext uri="{BB962C8B-B14F-4D97-AF65-F5344CB8AC3E}">
        <p14:creationId xmlns:p14="http://schemas.microsoft.com/office/powerpoint/2010/main" val="3813387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ullet Points">
    <p:spTree>
      <p:nvGrpSpPr>
        <p:cNvPr id="1" name="Shape 21"/>
        <p:cNvGrpSpPr/>
        <p:nvPr/>
      </p:nvGrpSpPr>
      <p:grpSpPr>
        <a:xfrm>
          <a:off x="0" y="0"/>
          <a:ext cx="0" cy="0"/>
          <a:chOff x="0" y="0"/>
          <a:chExt cx="0" cy="0"/>
        </a:xfrm>
      </p:grpSpPr>
      <p:pic>
        <p:nvPicPr>
          <p:cNvPr id="6" name="Picture 5" descr="HEADER BAR wSEAL 2.png"/>
          <p:cNvPicPr>
            <a:picLocks noChangeAspect="1"/>
          </p:cNvPicPr>
          <p:nvPr userDrawn="1"/>
        </p:nvPicPr>
        <p:blipFill>
          <a:blip r:embed="rId2"/>
          <a:stretch>
            <a:fillRect/>
          </a:stretch>
        </p:blipFill>
        <p:spPr>
          <a:xfrm>
            <a:off x="0" y="0"/>
            <a:ext cx="9144000" cy="1691640"/>
          </a:xfrm>
          <a:prstGeom prst="rect">
            <a:avLst/>
          </a:prstGeom>
        </p:spPr>
      </p:pic>
      <p:sp>
        <p:nvSpPr>
          <p:cNvPr id="24" name="Shape 24"/>
          <p:cNvSpPr txBox="1">
            <a:spLocks noGrp="1"/>
          </p:cNvSpPr>
          <p:nvPr>
            <p:ph type="title"/>
          </p:nvPr>
        </p:nvSpPr>
        <p:spPr>
          <a:xfrm>
            <a:off x="1371600" y="381002"/>
            <a:ext cx="7086600" cy="846137"/>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 name="Shape 22"/>
          <p:cNvSpPr txBox="1">
            <a:spLocks noGrp="1"/>
          </p:cNvSpPr>
          <p:nvPr>
            <p:ph type="body" idx="1"/>
          </p:nvPr>
        </p:nvSpPr>
        <p:spPr>
          <a:xfrm>
            <a:off x="838202" y="1752602"/>
            <a:ext cx="7848599" cy="4373563"/>
          </a:xfrm>
          <a:prstGeom prst="rect">
            <a:avLst/>
          </a:prstGeom>
          <a:noFill/>
          <a:ln>
            <a:noFill/>
          </a:ln>
        </p:spPr>
        <p:txBody>
          <a:bodyPr lIns="91425" tIns="91425" rIns="91425" bIns="91425" anchor="t" anchorCtr="0"/>
          <a:lstStyle>
            <a:lvl1pPr marL="514337" marR="0" lvl="0" indent="-311142"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Arial" panose="020B0604020202020204" pitchFamily="34" charset="0"/>
                <a:sym typeface="Verdana"/>
              </a:defRPr>
            </a:lvl1pPr>
            <a:lvl2pPr marL="742931" marR="0" lvl="1" indent="-152396"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2972" marR="0" lvl="2" indent="-76198"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160" marR="0" lvl="3" indent="-133347"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24" marR="0" lvl="4" indent="-104773"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537" marR="0" lvl="5"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726" marR="0" lvl="6"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8915" marR="0" lvl="7"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103" marR="0" lvl="8"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lvl="0"/>
            <a:r>
              <a:rPr lang="en-US" dirty="0"/>
              <a:t>Edit Master text styles</a:t>
            </a:r>
          </a:p>
        </p:txBody>
      </p:sp>
    </p:spTree>
    <p:extLst>
      <p:ext uri="{BB962C8B-B14F-4D97-AF65-F5344CB8AC3E}">
        <p14:creationId xmlns:p14="http://schemas.microsoft.com/office/powerpoint/2010/main" val="2592191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6"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4" r:id="rId13"/>
    <p:sldLayoutId id="2147483675" r:id="rId14"/>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3" Type="http://schemas.openxmlformats.org/officeDocument/2006/relationships/customXml" Target="../ink/ink8.xml"/><Relationship Id="rId18" Type="http://schemas.openxmlformats.org/officeDocument/2006/relationships/image" Target="../media/image16.png"/><Relationship Id="rId26" Type="http://schemas.openxmlformats.org/officeDocument/2006/relationships/customXml" Target="../ink/ink17.xml"/><Relationship Id="rId3" Type="http://schemas.openxmlformats.org/officeDocument/2006/relationships/customXml" Target="../ink/ink1.xml"/><Relationship Id="rId21" Type="http://schemas.openxmlformats.org/officeDocument/2006/relationships/customXml" Target="../ink/ink13.xml"/><Relationship Id="rId34" Type="http://schemas.openxmlformats.org/officeDocument/2006/relationships/image" Target="../media/image8.jpeg"/><Relationship Id="rId7" Type="http://schemas.openxmlformats.org/officeDocument/2006/relationships/image" Target="../media/image14.png"/><Relationship Id="rId12" Type="http://schemas.openxmlformats.org/officeDocument/2006/relationships/customXml" Target="../ink/ink7.xml"/><Relationship Id="rId17" Type="http://schemas.openxmlformats.org/officeDocument/2006/relationships/customXml" Target="../ink/ink11.xml"/><Relationship Id="rId25" Type="http://schemas.openxmlformats.org/officeDocument/2006/relationships/customXml" Target="../ink/ink16.xml"/><Relationship Id="rId33" Type="http://schemas.openxmlformats.org/officeDocument/2006/relationships/customXml" Target="../ink/ink22.xml"/><Relationship Id="rId2" Type="http://schemas.openxmlformats.org/officeDocument/2006/relationships/notesSlide" Target="../notesSlides/notesSlide9.xml"/><Relationship Id="rId16" Type="http://schemas.openxmlformats.org/officeDocument/2006/relationships/customXml" Target="../ink/ink10.xml"/><Relationship Id="rId20" Type="http://schemas.openxmlformats.org/officeDocument/2006/relationships/image" Target="../media/image17.png"/><Relationship Id="rId29" Type="http://schemas.openxmlformats.org/officeDocument/2006/relationships/customXml" Target="../ink/ink19.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customXml" Target="../ink/ink6.xml"/><Relationship Id="rId24" Type="http://schemas.openxmlformats.org/officeDocument/2006/relationships/customXml" Target="../ink/ink15.xml"/><Relationship Id="rId32" Type="http://schemas.openxmlformats.org/officeDocument/2006/relationships/customXml" Target="../ink/ink21.xml"/><Relationship Id="rId5" Type="http://schemas.openxmlformats.org/officeDocument/2006/relationships/image" Target="../media/image13.png"/><Relationship Id="rId15" Type="http://schemas.openxmlformats.org/officeDocument/2006/relationships/customXml" Target="../ink/ink9.xml"/><Relationship Id="rId23" Type="http://schemas.openxmlformats.org/officeDocument/2006/relationships/customXml" Target="../ink/ink14.xml"/><Relationship Id="rId28" Type="http://schemas.openxmlformats.org/officeDocument/2006/relationships/customXml" Target="../ink/ink18.xml"/><Relationship Id="rId10" Type="http://schemas.openxmlformats.org/officeDocument/2006/relationships/customXml" Target="../ink/ink5.xml"/><Relationship Id="rId19" Type="http://schemas.openxmlformats.org/officeDocument/2006/relationships/customXml" Target="../ink/ink12.xml"/><Relationship Id="rId31" Type="http://schemas.openxmlformats.org/officeDocument/2006/relationships/image" Target="../media/image20.png"/><Relationship Id="rId9" Type="http://schemas.openxmlformats.org/officeDocument/2006/relationships/customXml" Target="../ink/ink4.xml"/><Relationship Id="rId14" Type="http://schemas.openxmlformats.org/officeDocument/2006/relationships/image" Target="../media/image15.png"/><Relationship Id="rId22" Type="http://schemas.openxmlformats.org/officeDocument/2006/relationships/image" Target="../media/image18.png"/><Relationship Id="rId27" Type="http://schemas.openxmlformats.org/officeDocument/2006/relationships/image" Target="../media/image19.png"/><Relationship Id="rId30" Type="http://schemas.openxmlformats.org/officeDocument/2006/relationships/customXml" Target="../ink/ink20.xml"/><Relationship Id="rId35" Type="http://schemas.openxmlformats.org/officeDocument/2006/relationships/image" Target="../media/image21.png"/><Relationship Id="rId8" Type="http://schemas.openxmlformats.org/officeDocument/2006/relationships/customXml" Target="../ink/ink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23.tmp"/><Relationship Id="rId4" Type="http://schemas.openxmlformats.org/officeDocument/2006/relationships/hyperlink" Target="https://www.buildersclub.org/awards-and-recognition/"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16002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0" y="685800"/>
            <a:ext cx="8991600" cy="853282"/>
          </a:xfrm>
        </p:spPr>
        <p:txBody>
          <a:bodyPr>
            <a:noAutofit/>
          </a:bodyPr>
          <a:lstStyle/>
          <a:p>
            <a:pPr algn="ctr"/>
            <a:r>
              <a:rPr lang="en-US" sz="3600" dirty="0"/>
              <a:t>Administrator Check-in Chat: </a:t>
            </a:r>
            <a:r>
              <a:rPr lang="en-US" sz="3600" b="1" dirty="0"/>
              <a:t>CLUB GROWTH &amp; RECOGNITION</a:t>
            </a:r>
            <a:br>
              <a:rPr lang="en-US" sz="3600" b="1" dirty="0"/>
            </a:br>
            <a:r>
              <a:rPr lang="en-US" sz="2400" b="1" dirty="0"/>
              <a:t>Monday, March 27, 2023</a:t>
            </a:r>
            <a:br>
              <a:rPr lang="en-US" sz="3600" b="1" dirty="0"/>
            </a:br>
            <a:endParaRPr lang="en-US" sz="3600" dirty="0"/>
          </a:p>
        </p:txBody>
      </p:sp>
      <p:pic>
        <p:nvPicPr>
          <p:cNvPr id="6" name="Picture 5" descr="A picture containing person, young&#10;&#10;Description automatically generated">
            <a:extLst>
              <a:ext uri="{FF2B5EF4-FFF2-40B4-BE49-F238E27FC236}">
                <a16:creationId xmlns:a16="http://schemas.microsoft.com/office/drawing/2014/main" id="{96B19487-B852-E462-4EEA-E7B09A3061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7250" y="1752600"/>
            <a:ext cx="7429500" cy="4953000"/>
          </a:xfrm>
          <a:prstGeom prst="rect">
            <a:avLst/>
          </a:prstGeom>
        </p:spPr>
      </p:pic>
      <p:pic>
        <p:nvPicPr>
          <p:cNvPr id="2" name="Picture 1" descr="Text, logo&#10;&#10;Description automatically generated">
            <a:extLst>
              <a:ext uri="{FF2B5EF4-FFF2-40B4-BE49-F238E27FC236}">
                <a16:creationId xmlns:a16="http://schemas.microsoft.com/office/drawing/2014/main" id="{C232C6DE-2C65-9512-0E5C-31ACE47DDC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0622" b="18991"/>
          <a:stretch/>
        </p:blipFill>
        <p:spPr>
          <a:xfrm>
            <a:off x="6980663" y="5299166"/>
            <a:ext cx="2163337" cy="1524000"/>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762000" y="152400"/>
            <a:ext cx="7696200" cy="868362"/>
          </a:xfrm>
        </p:spPr>
        <p:txBody>
          <a:bodyPr>
            <a:noAutofit/>
          </a:bodyPr>
          <a:lstStyle/>
          <a:p>
            <a:pPr algn="ctr"/>
            <a:r>
              <a:rPr lang="en-US" sz="5400" dirty="0"/>
              <a:t>Starting New Clubs</a:t>
            </a:r>
          </a:p>
        </p:txBody>
      </p:sp>
      <p:sp>
        <p:nvSpPr>
          <p:cNvPr id="15" name="TextBox 14">
            <a:extLst>
              <a:ext uri="{FF2B5EF4-FFF2-40B4-BE49-F238E27FC236}">
                <a16:creationId xmlns:a16="http://schemas.microsoft.com/office/drawing/2014/main" id="{6C0F55CC-2A3B-4546-9FF9-5F4824FD133A}"/>
              </a:ext>
            </a:extLst>
          </p:cNvPr>
          <p:cNvSpPr txBox="1"/>
          <p:nvPr/>
        </p:nvSpPr>
        <p:spPr>
          <a:xfrm>
            <a:off x="4789539" y="2442626"/>
            <a:ext cx="4354461" cy="1015663"/>
          </a:xfrm>
          <a:prstGeom prst="rect">
            <a:avLst/>
          </a:prstGeom>
          <a:noFill/>
        </p:spPr>
        <p:txBody>
          <a:bodyPr wrap="square" rtlCol="0">
            <a:spAutoFit/>
          </a:bodyPr>
          <a:lstStyle/>
          <a:p>
            <a:r>
              <a:rPr lang="en-US" sz="6000" i="1" dirty="0">
                <a:solidFill>
                  <a:schemeClr val="bg1"/>
                </a:solidFill>
                <a:cs typeface="Aharoni" panose="02010803020104030203" pitchFamily="2" charset="-79"/>
              </a:rPr>
              <a:t>Awesome!</a:t>
            </a:r>
          </a:p>
        </p:txBody>
      </p:sp>
      <p:sp>
        <p:nvSpPr>
          <p:cNvPr id="2" name="TextBox 1">
            <a:extLst>
              <a:ext uri="{FF2B5EF4-FFF2-40B4-BE49-F238E27FC236}">
                <a16:creationId xmlns:a16="http://schemas.microsoft.com/office/drawing/2014/main" id="{00E3C854-ED8C-1BD2-6145-E2C696CD9C63}"/>
              </a:ext>
            </a:extLst>
          </p:cNvPr>
          <p:cNvSpPr txBox="1"/>
          <p:nvPr/>
        </p:nvSpPr>
        <p:spPr>
          <a:xfrm>
            <a:off x="7010400" y="6096000"/>
            <a:ext cx="1828800" cy="639762"/>
          </a:xfrm>
          <a:prstGeom prst="rect">
            <a:avLst/>
          </a:prstGeom>
          <a:solidFill>
            <a:schemeClr val="bg1"/>
          </a:solidFill>
          <a:ln>
            <a:solidFill>
              <a:schemeClr val="bg1"/>
            </a:solidFill>
          </a:ln>
        </p:spPr>
        <p:txBody>
          <a:bodyPr wrap="square" rtlCol="0">
            <a:spAutoFit/>
          </a:bodyPr>
          <a:lstStyle/>
          <a:p>
            <a:endParaRPr lang="en-US" dirty="0"/>
          </a:p>
        </p:txBody>
      </p:sp>
      <p:pic>
        <p:nvPicPr>
          <p:cNvPr id="3" name="Content Placeholder 10" descr="A picture containing person, person&#10;&#10;Description automatically generated">
            <a:extLst>
              <a:ext uri="{FF2B5EF4-FFF2-40B4-BE49-F238E27FC236}">
                <a16:creationId xmlns:a16="http://schemas.microsoft.com/office/drawing/2014/main" id="{8F64AACB-02C5-D2B6-71FA-020898A204C3}"/>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481190" y="2133600"/>
            <a:ext cx="6181619" cy="4120721"/>
          </a:xfrm>
        </p:spPr>
      </p:pic>
    </p:spTree>
    <p:custDataLst>
      <p:tags r:id="rId1"/>
    </p:custDataLst>
    <p:extLst>
      <p:ext uri="{BB962C8B-B14F-4D97-AF65-F5344CB8AC3E}">
        <p14:creationId xmlns:p14="http://schemas.microsoft.com/office/powerpoint/2010/main" val="165665171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CEA6-F31B-8A0F-971E-A3AB0C4FC6ED}"/>
              </a:ext>
            </a:extLst>
          </p:cNvPr>
          <p:cNvSpPr>
            <a:spLocks noGrp="1"/>
          </p:cNvSpPr>
          <p:nvPr>
            <p:ph type="title"/>
          </p:nvPr>
        </p:nvSpPr>
        <p:spPr>
          <a:xfrm>
            <a:off x="762000" y="152400"/>
            <a:ext cx="7772400" cy="868362"/>
          </a:xfrm>
        </p:spPr>
        <p:txBody>
          <a:bodyPr>
            <a:noAutofit/>
          </a:bodyPr>
          <a:lstStyle/>
          <a:p>
            <a:r>
              <a:rPr lang="en-US" sz="5400" dirty="0"/>
              <a:t>DA Responsibilities</a:t>
            </a:r>
          </a:p>
        </p:txBody>
      </p:sp>
      <p:sp>
        <p:nvSpPr>
          <p:cNvPr id="3" name="Content Placeholder 2">
            <a:extLst>
              <a:ext uri="{FF2B5EF4-FFF2-40B4-BE49-F238E27FC236}">
                <a16:creationId xmlns:a16="http://schemas.microsoft.com/office/drawing/2014/main" id="{04EBA99F-351A-F5A4-4074-1B9942062BF8}"/>
              </a:ext>
            </a:extLst>
          </p:cNvPr>
          <p:cNvSpPr>
            <a:spLocks noGrp="1"/>
          </p:cNvSpPr>
          <p:nvPr>
            <p:ph idx="1"/>
          </p:nvPr>
        </p:nvSpPr>
        <p:spPr>
          <a:xfrm>
            <a:off x="0" y="1828800"/>
            <a:ext cx="9067800" cy="6096000"/>
          </a:xfrm>
        </p:spPr>
        <p:txBody>
          <a:bodyPr>
            <a:noAutofit/>
          </a:bodyPr>
          <a:lstStyle/>
          <a:p>
            <a:pPr marL="514350" marR="0" lvl="0" indent="-514350">
              <a:lnSpc>
                <a:spcPct val="107000"/>
              </a:lnSpc>
              <a:spcBef>
                <a:spcPts val="0"/>
              </a:spcBef>
              <a:spcAft>
                <a:spcPts val="0"/>
              </a:spcAft>
              <a:buFont typeface="+mj-lt"/>
              <a:buAutoNum type="arabicPeriod"/>
            </a:pPr>
            <a:r>
              <a:rPr lang="en-US" sz="3000" dirty="0">
                <a:effectLst/>
                <a:latin typeface="Calibri" panose="020F0502020204030204" pitchFamily="34" charset="0"/>
                <a:ea typeface="Calibri" panose="020F0502020204030204" pitchFamily="34" charset="0"/>
                <a:cs typeface="Calibri" panose="020F0502020204030204" pitchFamily="34" charset="0"/>
              </a:rPr>
              <a:t>Identify potential host institutions (schools, organizations, agencies) and share information on benefits of </a:t>
            </a:r>
            <a:r>
              <a:rPr lang="en-US" sz="3000" dirty="0">
                <a:latin typeface="Calibri" panose="020F0502020204030204" pitchFamily="34" charset="0"/>
                <a:ea typeface="Calibri" panose="020F0502020204030204" pitchFamily="34" charset="0"/>
                <a:cs typeface="Calibri" panose="020F0502020204030204" pitchFamily="34" charset="0"/>
              </a:rPr>
              <a:t>Builders Club</a:t>
            </a:r>
            <a:r>
              <a:rPr lang="en-US" sz="3000" dirty="0">
                <a:effectLst/>
                <a:latin typeface="Calibri" panose="020F0502020204030204" pitchFamily="34" charset="0"/>
                <a:ea typeface="Calibri" panose="020F0502020204030204" pitchFamily="34" charset="0"/>
                <a:cs typeface="Calibri" panose="020F0502020204030204" pitchFamily="34" charset="0"/>
              </a:rPr>
              <a:t>; follow-up for their decision. </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a:p>
            <a:pPr marL="514350" marR="0" lvl="0" indent="-514350">
              <a:lnSpc>
                <a:spcPct val="107000"/>
              </a:lnSpc>
              <a:spcBef>
                <a:spcPts val="0"/>
              </a:spcBef>
              <a:spcAft>
                <a:spcPts val="0"/>
              </a:spcAft>
              <a:buFont typeface="+mj-lt"/>
              <a:buAutoNum type="arabicPeriod"/>
            </a:pPr>
            <a:r>
              <a:rPr lang="en-US" sz="3000" dirty="0">
                <a:effectLst/>
                <a:latin typeface="Calibri" panose="020F0502020204030204" pitchFamily="34" charset="0"/>
                <a:ea typeface="Calibri" panose="020F0502020204030204" pitchFamily="34" charset="0"/>
                <a:cs typeface="Calibri" panose="020F0502020204030204" pitchFamily="34" charset="0"/>
              </a:rPr>
              <a:t>Match potential </a:t>
            </a:r>
            <a:r>
              <a:rPr lang="en-US" sz="3000" dirty="0">
                <a:latin typeface="Calibri" panose="020F0502020204030204" pitchFamily="34" charset="0"/>
                <a:ea typeface="Calibri" panose="020F0502020204030204" pitchFamily="34" charset="0"/>
                <a:cs typeface="Calibri" panose="020F0502020204030204" pitchFamily="34" charset="0"/>
              </a:rPr>
              <a:t>host</a:t>
            </a:r>
            <a:r>
              <a:rPr lang="en-US" sz="3000" dirty="0">
                <a:effectLst/>
                <a:latin typeface="Calibri" panose="020F0502020204030204" pitchFamily="34" charset="0"/>
                <a:ea typeface="Calibri" panose="020F0502020204030204" pitchFamily="34" charset="0"/>
                <a:cs typeface="Calibri" panose="020F0502020204030204" pitchFamily="34" charset="0"/>
              </a:rPr>
              <a:t>s and local Kiwanis clubs; facilitate a meeting</a:t>
            </a:r>
            <a:r>
              <a:rPr lang="en-US" sz="3000" dirty="0">
                <a:latin typeface="Calibri" panose="020F0502020204030204" pitchFamily="34" charset="0"/>
                <a:ea typeface="Calibri" panose="020F0502020204030204" pitchFamily="34" charset="0"/>
                <a:cs typeface="Calibri" panose="020F0502020204030204" pitchFamily="34" charset="0"/>
              </a:rPr>
              <a:t> and</a:t>
            </a:r>
            <a:r>
              <a:rPr lang="en-US" sz="3000" dirty="0">
                <a:effectLst/>
                <a:latin typeface="Calibri" panose="020F0502020204030204" pitchFamily="34" charset="0"/>
                <a:ea typeface="Calibri" panose="020F0502020204030204" pitchFamily="34" charset="0"/>
                <a:cs typeface="Calibri" panose="020F0502020204030204" pitchFamily="34" charset="0"/>
              </a:rPr>
              <a:t> encourage a relationship. </a:t>
            </a:r>
            <a:r>
              <a:rPr lang="en-US" sz="3000" dirty="0">
                <a:latin typeface="Calibri" panose="020F0502020204030204" pitchFamily="34" charset="0"/>
                <a:ea typeface="Calibri" panose="020F0502020204030204" pitchFamily="34" charset="0"/>
                <a:cs typeface="Times New Roman" panose="02020603050405020304" pitchFamily="18" charset="0"/>
              </a:rPr>
              <a:t>[</a:t>
            </a:r>
            <a:r>
              <a:rPr lang="en-US" sz="3000" dirty="0">
                <a:effectLst/>
                <a:latin typeface="Calibri" panose="020F0502020204030204" pitchFamily="34" charset="0"/>
                <a:ea typeface="Calibri" panose="020F0502020204030204" pitchFamily="34" charset="0"/>
                <a:cs typeface="Calibri" panose="020F0502020204030204" pitchFamily="34" charset="0"/>
              </a:rPr>
              <a:t>If a Kiwanis club is not available to sponsor, assist host institution with chartering and how to renew </a:t>
            </a:r>
            <a:r>
              <a:rPr lang="en-US" sz="3000" dirty="0">
                <a:latin typeface="Calibri" panose="020F0502020204030204" pitchFamily="34" charset="0"/>
                <a:ea typeface="Calibri" panose="020F0502020204030204" pitchFamily="34" charset="0"/>
                <a:cs typeface="Calibri" panose="020F0502020204030204" pitchFamily="34" charset="0"/>
              </a:rPr>
              <a:t>club </a:t>
            </a:r>
            <a:r>
              <a:rPr lang="en-US" sz="3000" dirty="0">
                <a:effectLst/>
                <a:latin typeface="Calibri" panose="020F0502020204030204" pitchFamily="34" charset="0"/>
                <a:ea typeface="Calibri" panose="020F0502020204030204" pitchFamily="34" charset="0"/>
                <a:cs typeface="Calibri" panose="020F0502020204030204" pitchFamily="34" charset="0"/>
              </a:rPr>
              <a:t>annually. </a:t>
            </a:r>
            <a:r>
              <a:rPr lang="en-US" sz="3000" dirty="0">
                <a:latin typeface="Calibri" panose="020F0502020204030204" pitchFamily="34" charset="0"/>
                <a:ea typeface="Calibri" panose="020F0502020204030204" pitchFamily="34" charset="0"/>
                <a:cs typeface="Calibri" panose="020F0502020204030204" pitchFamily="34" charset="0"/>
              </a:rPr>
              <a:t>In</a:t>
            </a:r>
            <a:r>
              <a:rPr lang="en-US" sz="3000" dirty="0">
                <a:effectLst/>
                <a:latin typeface="Calibri" panose="020F0502020204030204" pitchFamily="34" charset="0"/>
                <a:ea typeface="Calibri" panose="020F0502020204030204" pitchFamily="34" charset="0"/>
                <a:cs typeface="Calibri" panose="020F0502020204030204" pitchFamily="34" charset="0"/>
              </a:rPr>
              <a:t>form KI of no Kiwanis sponsor.]</a:t>
            </a:r>
          </a:p>
          <a:p>
            <a:pPr marL="514350" marR="0" lvl="0" indent="-514350">
              <a:lnSpc>
                <a:spcPct val="107000"/>
              </a:lnSpc>
              <a:spcBef>
                <a:spcPts val="0"/>
              </a:spcBef>
              <a:spcAft>
                <a:spcPts val="0"/>
              </a:spcAft>
              <a:buFont typeface="+mj-lt"/>
              <a:buAutoNum type="arabicPeriod"/>
            </a:pPr>
            <a:r>
              <a:rPr lang="en-US" sz="3000" dirty="0">
                <a:latin typeface="Calibri" panose="020F0502020204030204" pitchFamily="34" charset="0"/>
                <a:ea typeface="Calibri" panose="020F0502020204030204" pitchFamily="34" charset="0"/>
                <a:cs typeface="Calibri" panose="020F0502020204030204" pitchFamily="34" charset="0"/>
              </a:rPr>
              <a:t>Welcome and check on new club advisors.</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3000" dirty="0"/>
          </a:p>
        </p:txBody>
      </p:sp>
      <p:pic>
        <p:nvPicPr>
          <p:cNvPr id="6" name="Picture 5" descr="Text, logo&#10;&#10;Description automatically generated">
            <a:extLst>
              <a:ext uri="{FF2B5EF4-FFF2-40B4-BE49-F238E27FC236}">
                <a16:creationId xmlns:a16="http://schemas.microsoft.com/office/drawing/2014/main" id="{56FE176A-C054-FA5F-43D5-2DE1A0BEFA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1120439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B72434-3F97-4EF0-8DAF-F57CA56339D8}"/>
              </a:ext>
            </a:extLst>
          </p:cNvPr>
          <p:cNvSpPr>
            <a:spLocks noGrp="1"/>
          </p:cNvSpPr>
          <p:nvPr>
            <p:ph type="title"/>
          </p:nvPr>
        </p:nvSpPr>
        <p:spPr>
          <a:xfrm>
            <a:off x="228600" y="152400"/>
            <a:ext cx="8915400" cy="868362"/>
          </a:xfrm>
        </p:spPr>
        <p:txBody>
          <a:bodyPr>
            <a:noAutofit/>
          </a:bodyPr>
          <a:lstStyle/>
          <a:p>
            <a:r>
              <a:rPr lang="en-US" sz="5400" dirty="0"/>
              <a:t>Needed to start a club</a:t>
            </a:r>
          </a:p>
        </p:txBody>
      </p:sp>
      <p:sp>
        <p:nvSpPr>
          <p:cNvPr id="5" name="Text Placeholder 4">
            <a:extLst>
              <a:ext uri="{FF2B5EF4-FFF2-40B4-BE49-F238E27FC236}">
                <a16:creationId xmlns:a16="http://schemas.microsoft.com/office/drawing/2014/main" id="{A39590F2-904F-4448-BFDF-CA2F1EC34268}"/>
              </a:ext>
            </a:extLst>
          </p:cNvPr>
          <p:cNvSpPr>
            <a:spLocks noGrp="1"/>
          </p:cNvSpPr>
          <p:nvPr>
            <p:ph idx="1"/>
          </p:nvPr>
        </p:nvSpPr>
        <p:spPr>
          <a:xfrm>
            <a:off x="-228600" y="1676400"/>
            <a:ext cx="8915400" cy="4572000"/>
          </a:xfrm>
        </p:spPr>
        <p:txBody>
          <a:bodyPr>
            <a:noAutofit/>
          </a:bodyPr>
          <a:lstStyle/>
          <a:p>
            <a:pPr marL="819156" indent="-457200">
              <a:spcBef>
                <a:spcPts val="0"/>
              </a:spcBef>
              <a:spcAft>
                <a:spcPts val="0"/>
              </a:spcAft>
              <a:buFont typeface="Arial" panose="020B0604020202020204" pitchFamily="34" charset="0"/>
              <a:buChar char="•"/>
            </a:pPr>
            <a:r>
              <a:rPr lang="en-US" dirty="0">
                <a:latin typeface="+mj-lt"/>
              </a:rPr>
              <a:t>A school, youth organization, library or community site that will host the SLP and provide a faculty advisor.</a:t>
            </a:r>
          </a:p>
          <a:p>
            <a:pPr marL="819156" indent="-457200">
              <a:spcBef>
                <a:spcPts val="0"/>
              </a:spcBef>
              <a:spcAft>
                <a:spcPts val="0"/>
              </a:spcAft>
              <a:buFont typeface="Arial" panose="020B0604020202020204" pitchFamily="34" charset="0"/>
              <a:buChar char="•"/>
            </a:pPr>
            <a:r>
              <a:rPr lang="en-US" dirty="0">
                <a:latin typeface="+mj-lt"/>
              </a:rPr>
              <a:t>At least 15 students that will serve as members.</a:t>
            </a:r>
          </a:p>
          <a:p>
            <a:pPr marL="819156" indent="-457200">
              <a:spcBef>
                <a:spcPts val="0"/>
              </a:spcBef>
              <a:spcAft>
                <a:spcPts val="0"/>
              </a:spcAft>
              <a:buFont typeface="Arial" panose="020B0604020202020204" pitchFamily="34" charset="0"/>
              <a:buChar char="•"/>
            </a:pPr>
            <a:r>
              <a:rPr lang="en-US" dirty="0">
                <a:latin typeface="+mj-lt"/>
              </a:rPr>
              <a:t>A sponsoring Kiwanis club (preferred): Pays fees and celebrates and/or partners on service projects. </a:t>
            </a:r>
          </a:p>
          <a:p>
            <a:pPr marL="819156" indent="-457200">
              <a:spcBef>
                <a:spcPts val="0"/>
              </a:spcBef>
              <a:spcAft>
                <a:spcPts val="0"/>
              </a:spcAft>
              <a:buFont typeface="Arial" panose="020B0604020202020204" pitchFamily="34" charset="0"/>
              <a:buChar char="•"/>
            </a:pPr>
            <a:r>
              <a:rPr lang="en-US" dirty="0">
                <a:latin typeface="+mj-lt"/>
              </a:rPr>
              <a:t>Kiwanis advisor to assist with activities and be the liaison to the sponsoring Kiwanis club. </a:t>
            </a:r>
          </a:p>
          <a:p>
            <a:pPr marL="819156" indent="-457200">
              <a:spcBef>
                <a:spcPts val="0"/>
              </a:spcBef>
              <a:spcAft>
                <a:spcPts val="0"/>
              </a:spcAft>
              <a:buFont typeface="Arial" panose="020B0604020202020204" pitchFamily="34" charset="0"/>
              <a:buChar char="•"/>
            </a:pPr>
            <a:r>
              <a:rPr lang="en-US" dirty="0">
                <a:latin typeface="+mj-lt"/>
              </a:rPr>
              <a:t>Host site agrees club will follow KI youth protection policies and use club’s program materials/resources for service and leadership.</a:t>
            </a:r>
          </a:p>
          <a:p>
            <a:pPr marL="513874" indent="-310991">
              <a:spcBef>
                <a:spcPts val="0"/>
              </a:spcBef>
              <a:spcAft>
                <a:spcPts val="0"/>
              </a:spcAft>
            </a:pPr>
            <a:endParaRPr lang="en-US" dirty="0">
              <a:latin typeface="+mj-lt"/>
            </a:endParaRPr>
          </a:p>
          <a:p>
            <a:pPr marL="513874" indent="-310991">
              <a:spcBef>
                <a:spcPts val="0"/>
              </a:spcBef>
              <a:spcAft>
                <a:spcPts val="0"/>
              </a:spcAft>
            </a:pPr>
            <a:endParaRPr lang="en-US" dirty="0">
              <a:latin typeface="+mj-lt"/>
            </a:endParaRPr>
          </a:p>
        </p:txBody>
      </p:sp>
      <p:pic>
        <p:nvPicPr>
          <p:cNvPr id="2" name="Picture 1" descr="Logo&#10;&#10;Description automatically generated">
            <a:extLst>
              <a:ext uri="{FF2B5EF4-FFF2-40B4-BE49-F238E27FC236}">
                <a16:creationId xmlns:a16="http://schemas.microsoft.com/office/drawing/2014/main" id="{70EC1D59-D6FF-AD63-C450-1D8FA899FA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5997388"/>
            <a:ext cx="1828800" cy="860612"/>
          </a:xfrm>
          <a:prstGeom prst="rect">
            <a:avLst/>
          </a:prstGeom>
        </p:spPr>
      </p:pic>
      <p:pic>
        <p:nvPicPr>
          <p:cNvPr id="3" name="Picture 2" descr="Text, logo&#10;&#10;Description automatically generated">
            <a:extLst>
              <a:ext uri="{FF2B5EF4-FFF2-40B4-BE49-F238E27FC236}">
                <a16:creationId xmlns:a16="http://schemas.microsoft.com/office/drawing/2014/main" id="{13C8196E-2147-F0D2-DCB0-666773EE396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3891032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246-A15A-C6D3-A76B-4E37A75731A1}"/>
              </a:ext>
            </a:extLst>
          </p:cNvPr>
          <p:cNvSpPr>
            <a:spLocks noGrp="1"/>
          </p:cNvSpPr>
          <p:nvPr>
            <p:ph type="title"/>
          </p:nvPr>
        </p:nvSpPr>
        <p:spPr>
          <a:xfrm>
            <a:off x="76200" y="152400"/>
            <a:ext cx="9296400" cy="868362"/>
          </a:xfrm>
        </p:spPr>
        <p:txBody>
          <a:bodyPr>
            <a:noAutofit/>
          </a:bodyPr>
          <a:lstStyle/>
          <a:p>
            <a:r>
              <a:rPr lang="en-US" sz="4100" dirty="0"/>
              <a:t>Strategic places to grow clubs</a:t>
            </a:r>
          </a:p>
        </p:txBody>
      </p:sp>
      <p:sp>
        <p:nvSpPr>
          <p:cNvPr id="3" name="Text Placeholder 2">
            <a:extLst>
              <a:ext uri="{FF2B5EF4-FFF2-40B4-BE49-F238E27FC236}">
                <a16:creationId xmlns:a16="http://schemas.microsoft.com/office/drawing/2014/main" id="{29B84D45-40CF-4505-7566-D0ECDD0C1EC6}"/>
              </a:ext>
            </a:extLst>
          </p:cNvPr>
          <p:cNvSpPr>
            <a:spLocks noGrp="1"/>
          </p:cNvSpPr>
          <p:nvPr>
            <p:ph idx="1"/>
          </p:nvPr>
        </p:nvSpPr>
        <p:spPr>
          <a:xfrm>
            <a:off x="76200" y="1828800"/>
            <a:ext cx="5562600" cy="4572000"/>
          </a:xfrm>
        </p:spPr>
        <p:txBody>
          <a:bodyPr>
            <a:noAutofit/>
          </a:bodyPr>
          <a:lstStyle/>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School districts and communities without Builders Clubs where K-Kids and/or Key Clubs exist.</a:t>
            </a:r>
          </a:p>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School districts without service or leadership development.</a:t>
            </a:r>
          </a:p>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Youth organizations or centers with young members and no service or leadership programs.</a:t>
            </a:r>
          </a:p>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Communities where Kiwanis club(s) are active and well-known.</a:t>
            </a:r>
          </a:p>
          <a:p>
            <a:pPr>
              <a:spcBef>
                <a:spcPts val="0"/>
              </a:spcBef>
            </a:pPr>
            <a:endParaRPr lang="en-US" dirty="0">
              <a:solidFill>
                <a:schemeClr val="tx1">
                  <a:lumMod val="95000"/>
                  <a:lumOff val="5000"/>
                </a:schemeClr>
              </a:solidFill>
              <a:latin typeface="+mn-lt"/>
              <a:ea typeface="Calibri" panose="020F0502020204030204" pitchFamily="34" charset="0"/>
              <a:cs typeface="Arial" panose="020B0604020202020204" pitchFamily="34" charset="0"/>
            </a:endParaRPr>
          </a:p>
          <a:p>
            <a:endParaRPr lang="en-US" dirty="0">
              <a:latin typeface="+mn-lt"/>
              <a:cs typeface="Arial" panose="020B0604020202020204" pitchFamily="34" charset="0"/>
            </a:endParaRPr>
          </a:p>
        </p:txBody>
      </p:sp>
      <p:pic>
        <p:nvPicPr>
          <p:cNvPr id="4" name="Picture 3" descr="Text, whiteboard&#10;&#10;Description automatically generated">
            <a:extLst>
              <a:ext uri="{FF2B5EF4-FFF2-40B4-BE49-F238E27FC236}">
                <a16:creationId xmlns:a16="http://schemas.microsoft.com/office/drawing/2014/main" id="{E51030AB-F6F7-3A36-7DBB-4D1C58460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04" r="3694"/>
          <a:stretch/>
        </p:blipFill>
        <p:spPr>
          <a:xfrm>
            <a:off x="5486400" y="2726768"/>
            <a:ext cx="3657600" cy="1960693"/>
          </a:xfrm>
          <a:prstGeom prst="rect">
            <a:avLst/>
          </a:prstGeom>
        </p:spPr>
      </p:pic>
      <p:pic>
        <p:nvPicPr>
          <p:cNvPr id="5" name="Picture 4" descr="Text, logo&#10;&#10;Description automatically generated">
            <a:extLst>
              <a:ext uri="{FF2B5EF4-FFF2-40B4-BE49-F238E27FC236}">
                <a16:creationId xmlns:a16="http://schemas.microsoft.com/office/drawing/2014/main" id="{6CB06CB8-D815-A97B-2F8F-267D7CE247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4078752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246-A15A-C6D3-A76B-4E37A75731A1}"/>
              </a:ext>
            </a:extLst>
          </p:cNvPr>
          <p:cNvSpPr>
            <a:spLocks noGrp="1"/>
          </p:cNvSpPr>
          <p:nvPr>
            <p:ph type="title"/>
          </p:nvPr>
        </p:nvSpPr>
        <p:spPr>
          <a:xfrm>
            <a:off x="152400" y="152400"/>
            <a:ext cx="9067800" cy="868362"/>
          </a:xfrm>
        </p:spPr>
        <p:txBody>
          <a:bodyPr>
            <a:noAutofit/>
          </a:bodyPr>
          <a:lstStyle/>
          <a:p>
            <a:r>
              <a:rPr lang="en-US" sz="4800" dirty="0"/>
              <a:t>Ask Kiwanis clubs to help</a:t>
            </a:r>
          </a:p>
        </p:txBody>
      </p:sp>
      <p:sp>
        <p:nvSpPr>
          <p:cNvPr id="3" name="Text Placeholder 2">
            <a:extLst>
              <a:ext uri="{FF2B5EF4-FFF2-40B4-BE49-F238E27FC236}">
                <a16:creationId xmlns:a16="http://schemas.microsoft.com/office/drawing/2014/main" id="{29B84D45-40CF-4505-7566-D0ECDD0C1EC6}"/>
              </a:ext>
            </a:extLst>
          </p:cNvPr>
          <p:cNvSpPr>
            <a:spLocks noGrp="1"/>
          </p:cNvSpPr>
          <p:nvPr>
            <p:ph idx="1"/>
          </p:nvPr>
        </p:nvSpPr>
        <p:spPr>
          <a:xfrm>
            <a:off x="51169" y="1828800"/>
            <a:ext cx="6959231" cy="4572000"/>
          </a:xfrm>
        </p:spPr>
        <p:txBody>
          <a:bodyPr>
            <a:noAutofit/>
          </a:bodyPr>
          <a:lstStyle/>
          <a:p>
            <a:pPr>
              <a:spcBef>
                <a:spcPts val="0"/>
              </a:spcBef>
              <a:buFont typeface="Arial" panose="020B0604020202020204" pitchFamily="34" charset="0"/>
              <a:buChar char="•"/>
            </a:pPr>
            <a:r>
              <a:rPr lang="en-US" sz="3000" dirty="0">
                <a:solidFill>
                  <a:schemeClr val="tx1">
                    <a:lumMod val="95000"/>
                    <a:lumOff val="5000"/>
                  </a:schemeClr>
                </a:solidFill>
                <a:latin typeface="+mj-lt"/>
                <a:ea typeface="Calibri" panose="020F0502020204030204" pitchFamily="34" charset="0"/>
              </a:rPr>
              <a:t>Ask clubs sponsoring a K-Kids and/or Key Club to consider sponsoring a Builders Club.</a:t>
            </a:r>
          </a:p>
          <a:p>
            <a:pPr>
              <a:spcBef>
                <a:spcPts val="0"/>
              </a:spcBef>
              <a:buFont typeface="Arial" panose="020B0604020202020204" pitchFamily="34" charset="0"/>
              <a:buChar char="•"/>
            </a:pPr>
            <a:r>
              <a:rPr lang="en-US" sz="3000" dirty="0">
                <a:solidFill>
                  <a:schemeClr val="tx1">
                    <a:lumMod val="95000"/>
                    <a:lumOff val="5000"/>
                  </a:schemeClr>
                </a:solidFill>
                <a:latin typeface="+mj-lt"/>
                <a:ea typeface="Calibri" panose="020F0502020204030204" pitchFamily="34" charset="0"/>
              </a:rPr>
              <a:t>Approach Kiwanis clubs that serve elementary/primary schools already with Terrific Kids or BUGS program.</a:t>
            </a:r>
          </a:p>
          <a:p>
            <a:pPr>
              <a:spcBef>
                <a:spcPts val="0"/>
              </a:spcBef>
              <a:buFont typeface="Arial" panose="020B0604020202020204" pitchFamily="34" charset="0"/>
              <a:buChar char="•"/>
            </a:pPr>
            <a:r>
              <a:rPr lang="en-US" sz="3000" dirty="0">
                <a:solidFill>
                  <a:schemeClr val="tx1">
                    <a:lumMod val="95000"/>
                    <a:lumOff val="5000"/>
                  </a:schemeClr>
                </a:solidFill>
                <a:latin typeface="+mj-lt"/>
                <a:ea typeface="Calibri" panose="020F0502020204030204" pitchFamily="34" charset="0"/>
              </a:rPr>
              <a:t>Invite Kiwanis club members that are current or retired teachers to pitch creating a new club in affiliated middle schools.</a:t>
            </a:r>
          </a:p>
          <a:p>
            <a:pPr>
              <a:buFont typeface="Arial" panose="020B0604020202020204" pitchFamily="34" charset="0"/>
              <a:buChar char="•"/>
            </a:pPr>
            <a:endParaRPr lang="en-US" sz="3000" dirty="0"/>
          </a:p>
        </p:txBody>
      </p:sp>
      <p:pic>
        <p:nvPicPr>
          <p:cNvPr id="7" name="Picture 6" descr="A picture containing person&#10;&#10;Description automatically generated">
            <a:extLst>
              <a:ext uri="{FF2B5EF4-FFF2-40B4-BE49-F238E27FC236}">
                <a16:creationId xmlns:a16="http://schemas.microsoft.com/office/drawing/2014/main" id="{1DB76131-A3F7-487C-6D9C-2237C2435A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518" t="10926" r="28395"/>
          <a:stretch/>
        </p:blipFill>
        <p:spPr>
          <a:xfrm>
            <a:off x="7001568" y="2438400"/>
            <a:ext cx="2142432" cy="2952750"/>
          </a:xfrm>
          <a:prstGeom prst="rect">
            <a:avLst/>
          </a:prstGeom>
        </p:spPr>
      </p:pic>
      <p:pic>
        <p:nvPicPr>
          <p:cNvPr id="5" name="Picture 4" descr="Text, logo&#10;&#10;Description automatically generated">
            <a:extLst>
              <a:ext uri="{FF2B5EF4-FFF2-40B4-BE49-F238E27FC236}">
                <a16:creationId xmlns:a16="http://schemas.microsoft.com/office/drawing/2014/main" id="{E42F8A31-EE62-E6EF-BC4A-037825C7D3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41178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DA3-83D5-E1F9-511A-A960DD823EB4}"/>
              </a:ext>
            </a:extLst>
          </p:cNvPr>
          <p:cNvSpPr>
            <a:spLocks noGrp="1"/>
          </p:cNvSpPr>
          <p:nvPr>
            <p:ph type="title"/>
          </p:nvPr>
        </p:nvSpPr>
        <p:spPr>
          <a:xfrm>
            <a:off x="247650" y="131135"/>
            <a:ext cx="8667750" cy="868362"/>
          </a:xfrm>
        </p:spPr>
        <p:txBody>
          <a:bodyPr>
            <a:noAutofit/>
          </a:bodyPr>
          <a:lstStyle/>
          <a:p>
            <a:r>
              <a:rPr lang="en-US" sz="4400" dirty="0"/>
              <a:t>SLPs benefit Kiwanis clubs</a:t>
            </a:r>
          </a:p>
        </p:txBody>
      </p:sp>
      <p:sp>
        <p:nvSpPr>
          <p:cNvPr id="3" name="Text Placeholder 2">
            <a:extLst>
              <a:ext uri="{FF2B5EF4-FFF2-40B4-BE49-F238E27FC236}">
                <a16:creationId xmlns:a16="http://schemas.microsoft.com/office/drawing/2014/main" id="{BBDDB384-CE79-62F8-D404-FCF0ADC790FE}"/>
              </a:ext>
            </a:extLst>
          </p:cNvPr>
          <p:cNvSpPr>
            <a:spLocks noGrp="1"/>
          </p:cNvSpPr>
          <p:nvPr>
            <p:ph idx="1"/>
          </p:nvPr>
        </p:nvSpPr>
        <p:spPr>
          <a:xfrm>
            <a:off x="113211" y="3886200"/>
            <a:ext cx="7686675" cy="3657600"/>
          </a:xfrm>
        </p:spPr>
        <p:txBody>
          <a:bodyPr>
            <a:noAutofit/>
          </a:bodyPr>
          <a:lstStyle/>
          <a:p>
            <a:pPr>
              <a:spcBef>
                <a:spcPts val="0"/>
              </a:spcBef>
              <a:spcAft>
                <a:spcPts val="0"/>
              </a:spcAft>
              <a:buFont typeface="Arial" panose="020B0604020202020204" pitchFamily="34" charset="0"/>
              <a:buChar char="•"/>
            </a:pPr>
            <a:r>
              <a:rPr lang="en-US" dirty="0">
                <a:latin typeface="+mn-lt"/>
              </a:rPr>
              <a:t>Kiwanians gain opportunities for meaningful service and inter-generational engagement.</a:t>
            </a:r>
          </a:p>
          <a:p>
            <a:pPr>
              <a:spcBef>
                <a:spcPts val="0"/>
              </a:spcBef>
              <a:spcAft>
                <a:spcPts val="0"/>
              </a:spcAft>
              <a:buFont typeface="Arial" panose="020B0604020202020204" pitchFamily="34" charset="0"/>
              <a:buChar char="•"/>
            </a:pPr>
            <a:r>
              <a:rPr lang="en-US" dirty="0">
                <a:latin typeface="+mn-lt"/>
              </a:rPr>
              <a:t>Provides a stronger connection and relationship to their community’s youth, adults, and schools.</a:t>
            </a:r>
          </a:p>
          <a:p>
            <a:pPr>
              <a:spcBef>
                <a:spcPts val="0"/>
              </a:spcBef>
              <a:spcAft>
                <a:spcPts val="0"/>
              </a:spcAft>
              <a:buFont typeface="Arial" panose="020B0604020202020204" pitchFamily="34" charset="0"/>
              <a:buChar char="•"/>
            </a:pPr>
            <a:r>
              <a:rPr lang="en-US" dirty="0">
                <a:latin typeface="+mn-lt"/>
              </a:rPr>
              <a:t>Builds the Kiwanis club’s visibility and       leadership in the community.</a:t>
            </a:r>
          </a:p>
        </p:txBody>
      </p:sp>
      <p:pic>
        <p:nvPicPr>
          <p:cNvPr id="5" name="Picture 4">
            <a:extLst>
              <a:ext uri="{FF2B5EF4-FFF2-40B4-BE49-F238E27FC236}">
                <a16:creationId xmlns:a16="http://schemas.microsoft.com/office/drawing/2014/main" id="{63EC8291-735E-05D1-A00E-47ED1B2ACE20}"/>
              </a:ext>
            </a:extLst>
          </p:cNvPr>
          <p:cNvPicPr>
            <a:picLocks noChangeAspect="1"/>
          </p:cNvPicPr>
          <p:nvPr/>
        </p:nvPicPr>
        <p:blipFill>
          <a:blip r:embed="rId3"/>
          <a:stretch>
            <a:fillRect/>
          </a:stretch>
        </p:blipFill>
        <p:spPr>
          <a:xfrm>
            <a:off x="2250417" y="1676400"/>
            <a:ext cx="4683783" cy="2249405"/>
          </a:xfrm>
          <a:prstGeom prst="rect">
            <a:avLst/>
          </a:prstGeom>
        </p:spPr>
      </p:pic>
      <p:pic>
        <p:nvPicPr>
          <p:cNvPr id="6" name="Picture 5" descr="Text, logo&#10;&#10;Description automatically generated">
            <a:extLst>
              <a:ext uri="{FF2B5EF4-FFF2-40B4-BE49-F238E27FC236}">
                <a16:creationId xmlns:a16="http://schemas.microsoft.com/office/drawing/2014/main" id="{5D6A76CC-AA4C-A0CE-20CF-369DAA447D7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2675807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D6FD-402C-9E66-80F7-7AACD7D1A34E}"/>
              </a:ext>
            </a:extLst>
          </p:cNvPr>
          <p:cNvSpPr>
            <a:spLocks noGrp="1"/>
          </p:cNvSpPr>
          <p:nvPr>
            <p:ph type="title"/>
          </p:nvPr>
        </p:nvSpPr>
        <p:spPr>
          <a:xfrm>
            <a:off x="914400" y="152400"/>
            <a:ext cx="7848600" cy="868362"/>
          </a:xfrm>
        </p:spPr>
        <p:txBody>
          <a:bodyPr anchor="ctr">
            <a:noAutofit/>
          </a:bodyPr>
          <a:lstStyle/>
          <a:p>
            <a:r>
              <a:rPr lang="en-US" sz="5400" dirty="0"/>
              <a:t> Lean into learning</a:t>
            </a:r>
          </a:p>
        </p:txBody>
      </p:sp>
      <p:sp>
        <p:nvSpPr>
          <p:cNvPr id="3" name="Text Placeholder 2">
            <a:extLst>
              <a:ext uri="{FF2B5EF4-FFF2-40B4-BE49-F238E27FC236}">
                <a16:creationId xmlns:a16="http://schemas.microsoft.com/office/drawing/2014/main" id="{D0D591C1-FD3C-97C8-A580-4327EFE1BA78}"/>
              </a:ext>
            </a:extLst>
          </p:cNvPr>
          <p:cNvSpPr>
            <a:spLocks noGrp="1"/>
          </p:cNvSpPr>
          <p:nvPr>
            <p:ph idx="1"/>
          </p:nvPr>
        </p:nvSpPr>
        <p:spPr>
          <a:xfrm>
            <a:off x="-152400" y="1905000"/>
            <a:ext cx="9144000" cy="4572000"/>
          </a:xfrm>
        </p:spPr>
        <p:txBody>
          <a:bodyPr>
            <a:normAutofit/>
          </a:bodyPr>
          <a:lstStyle/>
          <a:p>
            <a:pPr marL="202883" indent="0">
              <a:lnSpc>
                <a:spcPct val="90000"/>
              </a:lnSpc>
              <a:spcBef>
                <a:spcPts val="900"/>
              </a:spcBef>
              <a:spcAft>
                <a:spcPts val="900"/>
              </a:spcAft>
              <a:buNone/>
            </a:pPr>
            <a:r>
              <a:rPr lang="en-US" sz="2400" b="1" i="1" dirty="0">
                <a:latin typeface="+mn-lt"/>
              </a:rPr>
              <a:t>Members learn essential life skills through Builders Club experiences!</a:t>
            </a:r>
          </a:p>
          <a:p>
            <a:pPr marL="202883" indent="0">
              <a:lnSpc>
                <a:spcPct val="90000"/>
              </a:lnSpc>
              <a:spcBef>
                <a:spcPts val="639"/>
              </a:spcBef>
              <a:buNone/>
            </a:pPr>
            <a:r>
              <a:rPr lang="en-US" sz="2200" b="1" dirty="0">
                <a:latin typeface="+mn-lt"/>
              </a:rPr>
              <a:t>	SOFT SKILLS (interpersonal, unquantifiable)</a:t>
            </a:r>
          </a:p>
          <a:p>
            <a:pPr marL="202883" indent="0">
              <a:lnSpc>
                <a:spcPct val="90000"/>
              </a:lnSpc>
              <a:spcBef>
                <a:spcPts val="639"/>
              </a:spcBef>
              <a:buNone/>
            </a:pPr>
            <a:r>
              <a:rPr lang="en-US" sz="2200" dirty="0">
                <a:latin typeface="+mn-lt"/>
              </a:rPr>
              <a:t>	collaboration       	empathy         		adaptability</a:t>
            </a:r>
          </a:p>
          <a:p>
            <a:pPr marL="202883" indent="0">
              <a:lnSpc>
                <a:spcPct val="90000"/>
              </a:lnSpc>
              <a:spcBef>
                <a:spcPts val="639"/>
              </a:spcBef>
              <a:buNone/>
            </a:pPr>
            <a:r>
              <a:rPr lang="en-US" sz="2200" dirty="0">
                <a:latin typeface="+mn-lt"/>
              </a:rPr>
              <a:t>	communication    	empowerment 		creativity</a:t>
            </a:r>
          </a:p>
          <a:p>
            <a:pPr marL="202883" indent="0">
              <a:lnSpc>
                <a:spcPct val="90000"/>
              </a:lnSpc>
              <a:spcBef>
                <a:spcPts val="639"/>
              </a:spcBef>
              <a:buNone/>
            </a:pPr>
            <a:r>
              <a:rPr lang="en-US" sz="2200" dirty="0">
                <a:latin typeface="+mn-lt"/>
              </a:rPr>
              <a:t>	critical thinking             problem-solving         	and more…  </a:t>
            </a:r>
          </a:p>
          <a:p>
            <a:pPr marL="202883" indent="0">
              <a:lnSpc>
                <a:spcPct val="90000"/>
              </a:lnSpc>
              <a:spcBef>
                <a:spcPts val="639"/>
              </a:spcBef>
              <a:buNone/>
            </a:pPr>
            <a:endParaRPr lang="en-US" sz="1200" b="1" dirty="0">
              <a:latin typeface="+mn-lt"/>
            </a:endParaRPr>
          </a:p>
          <a:p>
            <a:pPr marL="202883" indent="0">
              <a:lnSpc>
                <a:spcPct val="90000"/>
              </a:lnSpc>
              <a:spcBef>
                <a:spcPts val="639"/>
              </a:spcBef>
              <a:buNone/>
            </a:pPr>
            <a:r>
              <a:rPr lang="en-US" sz="2200" b="1" dirty="0">
                <a:latin typeface="+mn-lt"/>
              </a:rPr>
              <a:t>	HARD SKILLS (quantifiable, knowledge-based)</a:t>
            </a:r>
          </a:p>
          <a:p>
            <a:pPr marL="202883" indent="0">
              <a:lnSpc>
                <a:spcPct val="90000"/>
              </a:lnSpc>
              <a:spcBef>
                <a:spcPts val="639"/>
              </a:spcBef>
              <a:buNone/>
            </a:pPr>
            <a:r>
              <a:rPr lang="en-US" sz="2200" dirty="0">
                <a:latin typeface="+mn-lt"/>
              </a:rPr>
              <a:t>	budgeting	 organizing 	creating &amp; delivering presentations       </a:t>
            </a:r>
          </a:p>
          <a:p>
            <a:pPr marL="202883" indent="0">
              <a:lnSpc>
                <a:spcPct val="90000"/>
              </a:lnSpc>
              <a:spcBef>
                <a:spcPts val="639"/>
              </a:spcBef>
              <a:buNone/>
            </a:pPr>
            <a:r>
              <a:rPr lang="en-US" sz="2200" dirty="0">
                <a:latin typeface="+mn-lt"/>
              </a:rPr>
              <a:t>	fundraising 	 interviewing	email &amp; letter writing 	</a:t>
            </a:r>
          </a:p>
          <a:p>
            <a:pPr marL="202883" indent="0">
              <a:lnSpc>
                <a:spcPct val="90000"/>
              </a:lnSpc>
              <a:spcBef>
                <a:spcPts val="639"/>
              </a:spcBef>
              <a:buNone/>
            </a:pPr>
            <a:r>
              <a:rPr lang="en-US" sz="2200" dirty="0">
                <a:latin typeface="+mn-lt"/>
              </a:rPr>
              <a:t>	record keeping 			SMART Goal setting           </a:t>
            </a:r>
          </a:p>
        </p:txBody>
      </p:sp>
      <p:pic>
        <p:nvPicPr>
          <p:cNvPr id="6" name="Picture 5" descr="Text, logo&#10;&#10;Description automatically generated">
            <a:extLst>
              <a:ext uri="{FF2B5EF4-FFF2-40B4-BE49-F238E27FC236}">
                <a16:creationId xmlns:a16="http://schemas.microsoft.com/office/drawing/2014/main" id="{0A5F3197-2BAC-B242-069D-83F5DF33983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4024749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DA3-83D5-E1F9-511A-A960DD823EB4}"/>
              </a:ext>
            </a:extLst>
          </p:cNvPr>
          <p:cNvSpPr>
            <a:spLocks noGrp="1"/>
          </p:cNvSpPr>
          <p:nvPr>
            <p:ph type="title"/>
          </p:nvPr>
        </p:nvSpPr>
        <p:spPr>
          <a:xfrm>
            <a:off x="464161" y="152400"/>
            <a:ext cx="9213239" cy="868362"/>
          </a:xfrm>
        </p:spPr>
        <p:txBody>
          <a:bodyPr>
            <a:noAutofit/>
          </a:bodyPr>
          <a:lstStyle/>
          <a:p>
            <a:r>
              <a:rPr lang="en-US" sz="4000" dirty="0"/>
              <a:t>SLPs benefit the community</a:t>
            </a:r>
          </a:p>
        </p:txBody>
      </p:sp>
      <p:sp>
        <p:nvSpPr>
          <p:cNvPr id="3" name="Text Placeholder 2">
            <a:extLst>
              <a:ext uri="{FF2B5EF4-FFF2-40B4-BE49-F238E27FC236}">
                <a16:creationId xmlns:a16="http://schemas.microsoft.com/office/drawing/2014/main" id="{BBDDB384-CE79-62F8-D404-FCF0ADC790FE}"/>
              </a:ext>
            </a:extLst>
          </p:cNvPr>
          <p:cNvSpPr>
            <a:spLocks noGrp="1"/>
          </p:cNvSpPr>
          <p:nvPr>
            <p:ph idx="1"/>
          </p:nvPr>
        </p:nvSpPr>
        <p:spPr>
          <a:xfrm>
            <a:off x="159360" y="1638852"/>
            <a:ext cx="9060840" cy="2628348"/>
          </a:xfrm>
        </p:spPr>
        <p:txBody>
          <a:bodyPr>
            <a:noAutofit/>
          </a:bodyPr>
          <a:lstStyle/>
          <a:p>
            <a:pPr>
              <a:spcBef>
                <a:spcPts val="0"/>
              </a:spcBef>
              <a:spcAft>
                <a:spcPts val="0"/>
              </a:spcAft>
              <a:buFont typeface="Arial" panose="020B0604020202020204" pitchFamily="34" charset="0"/>
              <a:buChar char="•"/>
            </a:pPr>
            <a:r>
              <a:rPr lang="en-US" sz="2700" dirty="0">
                <a:latin typeface="+mn-lt"/>
              </a:rPr>
              <a:t>Fill real needs and improve communities by contributing time and resources.</a:t>
            </a:r>
          </a:p>
          <a:p>
            <a:pPr>
              <a:spcBef>
                <a:spcPts val="0"/>
              </a:spcBef>
              <a:spcAft>
                <a:spcPts val="0"/>
              </a:spcAft>
              <a:buFont typeface="Arial" panose="020B0604020202020204" pitchFamily="34" charset="0"/>
              <a:buChar char="•"/>
            </a:pPr>
            <a:r>
              <a:rPr lang="en-US" sz="2700" dirty="0">
                <a:latin typeface="+mn-lt"/>
              </a:rPr>
              <a:t>Raise awareness about community needs and social issues.</a:t>
            </a:r>
          </a:p>
          <a:p>
            <a:pPr>
              <a:spcBef>
                <a:spcPts val="0"/>
              </a:spcBef>
              <a:spcAft>
                <a:spcPts val="0"/>
              </a:spcAft>
              <a:buFont typeface="Arial" panose="020B0604020202020204" pitchFamily="34" charset="0"/>
              <a:buChar char="•"/>
            </a:pPr>
            <a:r>
              <a:rPr lang="en-US" sz="2700" dirty="0">
                <a:latin typeface="+mn-lt"/>
              </a:rPr>
              <a:t>Have increased educational attainment and decreased detrimental behaviors.</a:t>
            </a:r>
          </a:p>
          <a:p>
            <a:pPr>
              <a:spcBef>
                <a:spcPts val="0"/>
              </a:spcBef>
              <a:spcAft>
                <a:spcPts val="0"/>
              </a:spcAft>
              <a:buFont typeface="Arial" panose="020B0604020202020204" pitchFamily="34" charset="0"/>
              <a:buChar char="•"/>
            </a:pPr>
            <a:r>
              <a:rPr lang="en-US" sz="2700" dirty="0">
                <a:latin typeface="+mn-lt"/>
              </a:rPr>
              <a:t>Help organizations connect to schools and youth. </a:t>
            </a:r>
          </a:p>
        </p:txBody>
      </p:sp>
      <p:sp>
        <p:nvSpPr>
          <p:cNvPr id="11" name="TextBox 10">
            <a:extLst>
              <a:ext uri="{FF2B5EF4-FFF2-40B4-BE49-F238E27FC236}">
                <a16:creationId xmlns:a16="http://schemas.microsoft.com/office/drawing/2014/main" id="{DF204C38-27A2-94FC-A0F4-D268E7BEA4B3}"/>
              </a:ext>
            </a:extLst>
          </p:cNvPr>
          <p:cNvSpPr txBox="1"/>
          <p:nvPr/>
        </p:nvSpPr>
        <p:spPr>
          <a:xfrm>
            <a:off x="6757306" y="6019800"/>
            <a:ext cx="2081894" cy="685800"/>
          </a:xfrm>
          <a:prstGeom prst="rect">
            <a:avLst/>
          </a:prstGeom>
          <a:noFill/>
        </p:spPr>
        <p:txBody>
          <a:bodyPr wrap="square" rtlCol="0">
            <a:spAutoFit/>
          </a:bodyPr>
          <a:lstStyle/>
          <a:p>
            <a:endParaRPr lang="en-US" dirty="0"/>
          </a:p>
        </p:txBody>
      </p:sp>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7180AE21-163E-E33F-4A9C-FF358DED2B5E}"/>
                  </a:ext>
                </a:extLst>
              </p14:cNvPr>
              <p14:cNvContentPartPr/>
              <p14:nvPr/>
            </p14:nvContentPartPr>
            <p14:xfrm>
              <a:off x="7325498" y="6261714"/>
              <a:ext cx="360" cy="360"/>
            </p14:xfrm>
          </p:contentPart>
        </mc:Choice>
        <mc:Fallback xmlns="">
          <p:pic>
            <p:nvPicPr>
              <p:cNvPr id="12" name="Ink 11">
                <a:extLst>
                  <a:ext uri="{FF2B5EF4-FFF2-40B4-BE49-F238E27FC236}">
                    <a16:creationId xmlns:a16="http://schemas.microsoft.com/office/drawing/2014/main" id="{7180AE21-163E-E33F-4A9C-FF358DED2B5E}"/>
                  </a:ext>
                </a:extLst>
              </p:cNvPr>
              <p:cNvPicPr/>
              <p:nvPr/>
            </p:nvPicPr>
            <p:blipFill>
              <a:blip r:embed="rId5"/>
              <a:stretch>
                <a:fillRect/>
              </a:stretch>
            </p:blipFill>
            <p:spPr>
              <a:xfrm>
                <a:off x="7271498" y="61540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A76817E1-A78B-7DD7-E57E-DEC0A13F9635}"/>
                  </a:ext>
                </a:extLst>
              </p14:cNvPr>
              <p14:cNvContentPartPr/>
              <p14:nvPr/>
            </p14:nvContentPartPr>
            <p14:xfrm>
              <a:off x="7325498" y="6261714"/>
              <a:ext cx="1084680" cy="360"/>
            </p14:xfrm>
          </p:contentPart>
        </mc:Choice>
        <mc:Fallback xmlns="">
          <p:pic>
            <p:nvPicPr>
              <p:cNvPr id="13" name="Ink 12">
                <a:extLst>
                  <a:ext uri="{FF2B5EF4-FFF2-40B4-BE49-F238E27FC236}">
                    <a16:creationId xmlns:a16="http://schemas.microsoft.com/office/drawing/2014/main" id="{A76817E1-A78B-7DD7-E57E-DEC0A13F9635}"/>
                  </a:ext>
                </a:extLst>
              </p:cNvPr>
              <p:cNvPicPr/>
              <p:nvPr/>
            </p:nvPicPr>
            <p:blipFill>
              <a:blip r:embed="rId7"/>
              <a:stretch>
                <a:fillRect/>
              </a:stretch>
            </p:blipFill>
            <p:spPr>
              <a:xfrm>
                <a:off x="7271498" y="6154074"/>
                <a:ext cx="11923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63CD3E1F-4D59-4ABD-1E19-C20E26BE83AB}"/>
                  </a:ext>
                </a:extLst>
              </p14:cNvPr>
              <p14:cNvContentPartPr/>
              <p14:nvPr/>
            </p14:nvContentPartPr>
            <p14:xfrm>
              <a:off x="8420618" y="6261714"/>
              <a:ext cx="360" cy="360"/>
            </p14:xfrm>
          </p:contentPart>
        </mc:Choice>
        <mc:Fallback xmlns="">
          <p:pic>
            <p:nvPicPr>
              <p:cNvPr id="14" name="Ink 13">
                <a:extLst>
                  <a:ext uri="{FF2B5EF4-FFF2-40B4-BE49-F238E27FC236}">
                    <a16:creationId xmlns:a16="http://schemas.microsoft.com/office/drawing/2014/main" id="{63CD3E1F-4D59-4ABD-1E19-C20E26BE83AB}"/>
                  </a:ext>
                </a:extLst>
              </p:cNvPr>
              <p:cNvPicPr/>
              <p:nvPr/>
            </p:nvPicPr>
            <p:blipFill>
              <a:blip r:embed="rId5"/>
              <a:stretch>
                <a:fillRect/>
              </a:stretch>
            </p:blipFill>
            <p:spPr>
              <a:xfrm>
                <a:off x="8366978" y="61540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40BFF925-7D6E-F63E-5805-C126413160D5}"/>
                  </a:ext>
                </a:extLst>
              </p14:cNvPr>
              <p14:cNvContentPartPr/>
              <p14:nvPr/>
            </p14:nvContentPartPr>
            <p14:xfrm>
              <a:off x="8420618" y="6261714"/>
              <a:ext cx="360" cy="360"/>
            </p14:xfrm>
          </p:contentPart>
        </mc:Choice>
        <mc:Fallback xmlns="">
          <p:pic>
            <p:nvPicPr>
              <p:cNvPr id="15" name="Ink 14">
                <a:extLst>
                  <a:ext uri="{FF2B5EF4-FFF2-40B4-BE49-F238E27FC236}">
                    <a16:creationId xmlns:a16="http://schemas.microsoft.com/office/drawing/2014/main" id="{40BFF925-7D6E-F63E-5805-C126413160D5}"/>
                  </a:ext>
                </a:extLst>
              </p:cNvPr>
              <p:cNvPicPr/>
              <p:nvPr/>
            </p:nvPicPr>
            <p:blipFill>
              <a:blip r:embed="rId5"/>
              <a:stretch>
                <a:fillRect/>
              </a:stretch>
            </p:blipFill>
            <p:spPr>
              <a:xfrm>
                <a:off x="8366978" y="61540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1CC11CC3-BD73-D72C-7623-20215602191D}"/>
                  </a:ext>
                </a:extLst>
              </p14:cNvPr>
              <p14:cNvContentPartPr/>
              <p14:nvPr/>
            </p14:nvContentPartPr>
            <p14:xfrm>
              <a:off x="6868658" y="6336594"/>
              <a:ext cx="360" cy="360"/>
            </p14:xfrm>
          </p:contentPart>
        </mc:Choice>
        <mc:Fallback xmlns="">
          <p:pic>
            <p:nvPicPr>
              <p:cNvPr id="16" name="Ink 15">
                <a:extLst>
                  <a:ext uri="{FF2B5EF4-FFF2-40B4-BE49-F238E27FC236}">
                    <a16:creationId xmlns:a16="http://schemas.microsoft.com/office/drawing/2014/main" id="{1CC11CC3-BD73-D72C-7623-20215602191D}"/>
                  </a:ext>
                </a:extLst>
              </p:cNvPr>
              <p:cNvPicPr/>
              <p:nvPr/>
            </p:nvPicPr>
            <p:blipFill>
              <a:blip r:embed="rId5"/>
              <a:stretch>
                <a:fillRect/>
              </a:stretch>
            </p:blipFill>
            <p:spPr>
              <a:xfrm>
                <a:off x="6814658" y="622859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738819ED-0989-D68B-7EC7-DDF8025683B5}"/>
                  </a:ext>
                </a:extLst>
              </p14:cNvPr>
              <p14:cNvContentPartPr/>
              <p14:nvPr/>
            </p14:nvContentPartPr>
            <p14:xfrm>
              <a:off x="7591178" y="6400314"/>
              <a:ext cx="360" cy="360"/>
            </p14:xfrm>
          </p:contentPart>
        </mc:Choice>
        <mc:Fallback xmlns="">
          <p:pic>
            <p:nvPicPr>
              <p:cNvPr id="17" name="Ink 16">
                <a:extLst>
                  <a:ext uri="{FF2B5EF4-FFF2-40B4-BE49-F238E27FC236}">
                    <a16:creationId xmlns:a16="http://schemas.microsoft.com/office/drawing/2014/main" id="{738819ED-0989-D68B-7EC7-DDF8025683B5}"/>
                  </a:ext>
                </a:extLst>
              </p:cNvPr>
              <p:cNvPicPr/>
              <p:nvPr/>
            </p:nvPicPr>
            <p:blipFill>
              <a:blip r:embed="rId5"/>
              <a:stretch>
                <a:fillRect/>
              </a:stretch>
            </p:blipFill>
            <p:spPr>
              <a:xfrm>
                <a:off x="7537538" y="62926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7AC55E6A-0D16-A6A1-6FE2-C006BBBF3AF5}"/>
                  </a:ext>
                </a:extLst>
              </p14:cNvPr>
              <p14:cNvContentPartPr/>
              <p14:nvPr/>
            </p14:nvContentPartPr>
            <p14:xfrm>
              <a:off x="7591178" y="6400314"/>
              <a:ext cx="360" cy="360"/>
            </p14:xfrm>
          </p:contentPart>
        </mc:Choice>
        <mc:Fallback xmlns="">
          <p:pic>
            <p:nvPicPr>
              <p:cNvPr id="18" name="Ink 17">
                <a:extLst>
                  <a:ext uri="{FF2B5EF4-FFF2-40B4-BE49-F238E27FC236}">
                    <a16:creationId xmlns:a16="http://schemas.microsoft.com/office/drawing/2014/main" id="{7AC55E6A-0D16-A6A1-6FE2-C006BBBF3AF5}"/>
                  </a:ext>
                </a:extLst>
              </p:cNvPr>
              <p:cNvPicPr/>
              <p:nvPr/>
            </p:nvPicPr>
            <p:blipFill>
              <a:blip r:embed="rId5"/>
              <a:stretch>
                <a:fillRect/>
              </a:stretch>
            </p:blipFill>
            <p:spPr>
              <a:xfrm>
                <a:off x="7537538" y="62926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56D5FFA8-6756-9730-D3FA-D95D5E0AF844}"/>
                  </a:ext>
                </a:extLst>
              </p14:cNvPr>
              <p14:cNvContentPartPr/>
              <p14:nvPr/>
            </p14:nvContentPartPr>
            <p14:xfrm>
              <a:off x="6730418" y="6477714"/>
              <a:ext cx="1148400" cy="105480"/>
            </p14:xfrm>
          </p:contentPart>
        </mc:Choice>
        <mc:Fallback xmlns="">
          <p:pic>
            <p:nvPicPr>
              <p:cNvPr id="19" name="Ink 18">
                <a:extLst>
                  <a:ext uri="{FF2B5EF4-FFF2-40B4-BE49-F238E27FC236}">
                    <a16:creationId xmlns:a16="http://schemas.microsoft.com/office/drawing/2014/main" id="{56D5FFA8-6756-9730-D3FA-D95D5E0AF844}"/>
                  </a:ext>
                </a:extLst>
              </p:cNvPr>
              <p:cNvPicPr/>
              <p:nvPr/>
            </p:nvPicPr>
            <p:blipFill>
              <a:blip r:embed="rId14"/>
              <a:stretch>
                <a:fillRect/>
              </a:stretch>
            </p:blipFill>
            <p:spPr>
              <a:xfrm>
                <a:off x="6676418" y="6370074"/>
                <a:ext cx="125604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Ink 20">
                <a:extLst>
                  <a:ext uri="{FF2B5EF4-FFF2-40B4-BE49-F238E27FC236}">
                    <a16:creationId xmlns:a16="http://schemas.microsoft.com/office/drawing/2014/main" id="{C15E1D42-8FE3-179D-9EE6-6A210474F133}"/>
                  </a:ext>
                </a:extLst>
              </p14:cNvPr>
              <p14:cNvContentPartPr/>
              <p14:nvPr/>
            </p14:nvContentPartPr>
            <p14:xfrm>
              <a:off x="8580458" y="3540114"/>
              <a:ext cx="360" cy="360"/>
            </p14:xfrm>
          </p:contentPart>
        </mc:Choice>
        <mc:Fallback xmlns="">
          <p:pic>
            <p:nvPicPr>
              <p:cNvPr id="21" name="Ink 20">
                <a:extLst>
                  <a:ext uri="{FF2B5EF4-FFF2-40B4-BE49-F238E27FC236}">
                    <a16:creationId xmlns:a16="http://schemas.microsoft.com/office/drawing/2014/main" id="{C15E1D42-8FE3-179D-9EE6-6A210474F133}"/>
                  </a:ext>
                </a:extLst>
              </p:cNvPr>
              <p:cNvPicPr/>
              <p:nvPr/>
            </p:nvPicPr>
            <p:blipFill>
              <a:blip r:embed="rId5"/>
              <a:stretch>
                <a:fillRect/>
              </a:stretch>
            </p:blipFill>
            <p:spPr>
              <a:xfrm>
                <a:off x="8526818" y="34324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C88711E1-BEF1-E1C6-A998-B0B1E224A77C}"/>
                  </a:ext>
                </a:extLst>
              </p14:cNvPr>
              <p14:cNvContentPartPr/>
              <p14:nvPr/>
            </p14:nvContentPartPr>
            <p14:xfrm>
              <a:off x="4433258" y="1881234"/>
              <a:ext cx="360" cy="360"/>
            </p14:xfrm>
          </p:contentPart>
        </mc:Choice>
        <mc:Fallback xmlns="">
          <p:pic>
            <p:nvPicPr>
              <p:cNvPr id="22" name="Ink 21">
                <a:extLst>
                  <a:ext uri="{FF2B5EF4-FFF2-40B4-BE49-F238E27FC236}">
                    <a16:creationId xmlns:a16="http://schemas.microsoft.com/office/drawing/2014/main" id="{C88711E1-BEF1-E1C6-A998-B0B1E224A77C}"/>
                  </a:ext>
                </a:extLst>
              </p:cNvPr>
              <p:cNvPicPr/>
              <p:nvPr/>
            </p:nvPicPr>
            <p:blipFill>
              <a:blip r:embed="rId5"/>
              <a:stretch>
                <a:fillRect/>
              </a:stretch>
            </p:blipFill>
            <p:spPr>
              <a:xfrm>
                <a:off x="4379258" y="177359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EF2D77B7-1D7D-B483-7D66-F836A33460FE}"/>
                  </a:ext>
                </a:extLst>
              </p14:cNvPr>
              <p14:cNvContentPartPr/>
              <p14:nvPr/>
            </p14:nvContentPartPr>
            <p14:xfrm>
              <a:off x="7453298" y="6432354"/>
              <a:ext cx="360" cy="360"/>
            </p14:xfrm>
          </p:contentPart>
        </mc:Choice>
        <mc:Fallback xmlns="">
          <p:pic>
            <p:nvPicPr>
              <p:cNvPr id="24" name="Ink 23">
                <a:extLst>
                  <a:ext uri="{FF2B5EF4-FFF2-40B4-BE49-F238E27FC236}">
                    <a16:creationId xmlns:a16="http://schemas.microsoft.com/office/drawing/2014/main" id="{EF2D77B7-1D7D-B483-7D66-F836A33460FE}"/>
                  </a:ext>
                </a:extLst>
              </p:cNvPr>
              <p:cNvPicPr/>
              <p:nvPr/>
            </p:nvPicPr>
            <p:blipFill>
              <a:blip r:embed="rId18"/>
              <a:stretch>
                <a:fillRect/>
              </a:stretch>
            </p:blipFill>
            <p:spPr>
              <a:xfrm>
                <a:off x="7363298" y="625271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5" name="Ink 24">
                <a:extLst>
                  <a:ext uri="{FF2B5EF4-FFF2-40B4-BE49-F238E27FC236}">
                    <a16:creationId xmlns:a16="http://schemas.microsoft.com/office/drawing/2014/main" id="{6316FCFD-01B5-FA71-7936-25FCC08A1FD5}"/>
                  </a:ext>
                </a:extLst>
              </p14:cNvPr>
              <p14:cNvContentPartPr/>
              <p14:nvPr/>
            </p14:nvContentPartPr>
            <p14:xfrm>
              <a:off x="7453298" y="6299514"/>
              <a:ext cx="1028880" cy="133200"/>
            </p14:xfrm>
          </p:contentPart>
        </mc:Choice>
        <mc:Fallback xmlns="">
          <p:pic>
            <p:nvPicPr>
              <p:cNvPr id="25" name="Ink 24">
                <a:extLst>
                  <a:ext uri="{FF2B5EF4-FFF2-40B4-BE49-F238E27FC236}">
                    <a16:creationId xmlns:a16="http://schemas.microsoft.com/office/drawing/2014/main" id="{6316FCFD-01B5-FA71-7936-25FCC08A1FD5}"/>
                  </a:ext>
                </a:extLst>
              </p:cNvPr>
              <p:cNvPicPr/>
              <p:nvPr/>
            </p:nvPicPr>
            <p:blipFill>
              <a:blip r:embed="rId20"/>
              <a:stretch>
                <a:fillRect/>
              </a:stretch>
            </p:blipFill>
            <p:spPr>
              <a:xfrm>
                <a:off x="7363298" y="6119874"/>
                <a:ext cx="1208520" cy="4928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6" name="Ink 25">
                <a:extLst>
                  <a:ext uri="{FF2B5EF4-FFF2-40B4-BE49-F238E27FC236}">
                    <a16:creationId xmlns:a16="http://schemas.microsoft.com/office/drawing/2014/main" id="{30D3A37D-1DE6-9EA2-CC1B-F2936EF29A3B}"/>
                  </a:ext>
                </a:extLst>
              </p14:cNvPr>
              <p14:cNvContentPartPr/>
              <p14:nvPr/>
            </p14:nvContentPartPr>
            <p14:xfrm>
              <a:off x="6798098" y="6293754"/>
              <a:ext cx="1697760" cy="139680"/>
            </p14:xfrm>
          </p:contentPart>
        </mc:Choice>
        <mc:Fallback xmlns="">
          <p:pic>
            <p:nvPicPr>
              <p:cNvPr id="26" name="Ink 25">
                <a:extLst>
                  <a:ext uri="{FF2B5EF4-FFF2-40B4-BE49-F238E27FC236}">
                    <a16:creationId xmlns:a16="http://schemas.microsoft.com/office/drawing/2014/main" id="{30D3A37D-1DE6-9EA2-CC1B-F2936EF29A3B}"/>
                  </a:ext>
                </a:extLst>
              </p:cNvPr>
              <p:cNvPicPr/>
              <p:nvPr/>
            </p:nvPicPr>
            <p:blipFill>
              <a:blip r:embed="rId22"/>
              <a:stretch>
                <a:fillRect/>
              </a:stretch>
            </p:blipFill>
            <p:spPr>
              <a:xfrm>
                <a:off x="6708098" y="6114114"/>
                <a:ext cx="1877400" cy="499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7" name="Ink 26">
                <a:extLst>
                  <a:ext uri="{FF2B5EF4-FFF2-40B4-BE49-F238E27FC236}">
                    <a16:creationId xmlns:a16="http://schemas.microsoft.com/office/drawing/2014/main" id="{DB1669A2-B0AE-7B65-05E7-C7BC07552512}"/>
                  </a:ext>
                </a:extLst>
              </p14:cNvPr>
              <p14:cNvContentPartPr/>
              <p14:nvPr/>
            </p14:nvContentPartPr>
            <p14:xfrm>
              <a:off x="7400378" y="6283674"/>
              <a:ext cx="360" cy="360"/>
            </p14:xfrm>
          </p:contentPart>
        </mc:Choice>
        <mc:Fallback xmlns="">
          <p:pic>
            <p:nvPicPr>
              <p:cNvPr id="27" name="Ink 26">
                <a:extLst>
                  <a:ext uri="{FF2B5EF4-FFF2-40B4-BE49-F238E27FC236}">
                    <a16:creationId xmlns:a16="http://schemas.microsoft.com/office/drawing/2014/main" id="{DB1669A2-B0AE-7B65-05E7-C7BC07552512}"/>
                  </a:ext>
                </a:extLst>
              </p:cNvPr>
              <p:cNvPicPr/>
              <p:nvPr/>
            </p:nvPicPr>
            <p:blipFill>
              <a:blip r:embed="rId18"/>
              <a:stretch>
                <a:fillRect/>
              </a:stretch>
            </p:blipFill>
            <p:spPr>
              <a:xfrm>
                <a:off x="7310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Ink 27">
                <a:extLst>
                  <a:ext uri="{FF2B5EF4-FFF2-40B4-BE49-F238E27FC236}">
                    <a16:creationId xmlns:a16="http://schemas.microsoft.com/office/drawing/2014/main" id="{92591392-9E0B-765F-17F8-178E0C2C1F6F}"/>
                  </a:ext>
                </a:extLst>
              </p14:cNvPr>
              <p14:cNvContentPartPr/>
              <p14:nvPr/>
            </p14:nvContentPartPr>
            <p14:xfrm>
              <a:off x="7400378" y="6283674"/>
              <a:ext cx="360" cy="360"/>
            </p14:xfrm>
          </p:contentPart>
        </mc:Choice>
        <mc:Fallback xmlns="">
          <p:pic>
            <p:nvPicPr>
              <p:cNvPr id="28" name="Ink 27">
                <a:extLst>
                  <a:ext uri="{FF2B5EF4-FFF2-40B4-BE49-F238E27FC236}">
                    <a16:creationId xmlns:a16="http://schemas.microsoft.com/office/drawing/2014/main" id="{92591392-9E0B-765F-17F8-178E0C2C1F6F}"/>
                  </a:ext>
                </a:extLst>
              </p:cNvPr>
              <p:cNvPicPr/>
              <p:nvPr/>
            </p:nvPicPr>
            <p:blipFill>
              <a:blip r:embed="rId18"/>
              <a:stretch>
                <a:fillRect/>
              </a:stretch>
            </p:blipFill>
            <p:spPr>
              <a:xfrm>
                <a:off x="7310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0" name="Ink 29">
                <a:extLst>
                  <a:ext uri="{FF2B5EF4-FFF2-40B4-BE49-F238E27FC236}">
                    <a16:creationId xmlns:a16="http://schemas.microsoft.com/office/drawing/2014/main" id="{A3529119-F35F-8000-406E-CCBBA45126B9}"/>
                  </a:ext>
                </a:extLst>
              </p14:cNvPr>
              <p14:cNvContentPartPr/>
              <p14:nvPr/>
            </p14:nvContentPartPr>
            <p14:xfrm>
              <a:off x="7751018" y="6283674"/>
              <a:ext cx="360" cy="360"/>
            </p14:xfrm>
          </p:contentPart>
        </mc:Choice>
        <mc:Fallback xmlns="">
          <p:pic>
            <p:nvPicPr>
              <p:cNvPr id="30" name="Ink 29">
                <a:extLst>
                  <a:ext uri="{FF2B5EF4-FFF2-40B4-BE49-F238E27FC236}">
                    <a16:creationId xmlns:a16="http://schemas.microsoft.com/office/drawing/2014/main" id="{A3529119-F35F-8000-406E-CCBBA45126B9}"/>
                  </a:ext>
                </a:extLst>
              </p:cNvPr>
              <p:cNvPicPr/>
              <p:nvPr/>
            </p:nvPicPr>
            <p:blipFill>
              <a:blip r:embed="rId18"/>
              <a:stretch>
                <a:fillRect/>
              </a:stretch>
            </p:blipFill>
            <p:spPr>
              <a:xfrm>
                <a:off x="7661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1" name="Ink 30">
                <a:extLst>
                  <a:ext uri="{FF2B5EF4-FFF2-40B4-BE49-F238E27FC236}">
                    <a16:creationId xmlns:a16="http://schemas.microsoft.com/office/drawing/2014/main" id="{CD78DEEB-84EE-04B1-2757-8B331B4EDEC4}"/>
                  </a:ext>
                </a:extLst>
              </p14:cNvPr>
              <p14:cNvContentPartPr/>
              <p14:nvPr/>
            </p14:nvContentPartPr>
            <p14:xfrm>
              <a:off x="7283378" y="6340914"/>
              <a:ext cx="885960" cy="81000"/>
            </p14:xfrm>
          </p:contentPart>
        </mc:Choice>
        <mc:Fallback xmlns="">
          <p:pic>
            <p:nvPicPr>
              <p:cNvPr id="31" name="Ink 30">
                <a:extLst>
                  <a:ext uri="{FF2B5EF4-FFF2-40B4-BE49-F238E27FC236}">
                    <a16:creationId xmlns:a16="http://schemas.microsoft.com/office/drawing/2014/main" id="{CD78DEEB-84EE-04B1-2757-8B331B4EDEC4}"/>
                  </a:ext>
                </a:extLst>
              </p:cNvPr>
              <p:cNvPicPr/>
              <p:nvPr/>
            </p:nvPicPr>
            <p:blipFill>
              <a:blip r:embed="rId27"/>
              <a:stretch>
                <a:fillRect/>
              </a:stretch>
            </p:blipFill>
            <p:spPr>
              <a:xfrm>
                <a:off x="7193378" y="6160914"/>
                <a:ext cx="1065600" cy="440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2" name="Ink 31">
                <a:extLst>
                  <a:ext uri="{FF2B5EF4-FFF2-40B4-BE49-F238E27FC236}">
                    <a16:creationId xmlns:a16="http://schemas.microsoft.com/office/drawing/2014/main" id="{6DC5189A-B54F-95F6-0196-F0AA1502A313}"/>
                  </a:ext>
                </a:extLst>
              </p14:cNvPr>
              <p14:cNvContentPartPr/>
              <p14:nvPr/>
            </p14:nvContentPartPr>
            <p14:xfrm>
              <a:off x="8176178" y="6336594"/>
              <a:ext cx="360" cy="360"/>
            </p14:xfrm>
          </p:contentPart>
        </mc:Choice>
        <mc:Fallback xmlns="">
          <p:pic>
            <p:nvPicPr>
              <p:cNvPr id="32" name="Ink 31">
                <a:extLst>
                  <a:ext uri="{FF2B5EF4-FFF2-40B4-BE49-F238E27FC236}">
                    <a16:creationId xmlns:a16="http://schemas.microsoft.com/office/drawing/2014/main" id="{6DC5189A-B54F-95F6-0196-F0AA1502A313}"/>
                  </a:ext>
                </a:extLst>
              </p:cNvPr>
              <p:cNvPicPr/>
              <p:nvPr/>
            </p:nvPicPr>
            <p:blipFill>
              <a:blip r:embed="rId18"/>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3" name="Ink 32">
                <a:extLst>
                  <a:ext uri="{FF2B5EF4-FFF2-40B4-BE49-F238E27FC236}">
                    <a16:creationId xmlns:a16="http://schemas.microsoft.com/office/drawing/2014/main" id="{20AA0AD4-D4F9-41C2-08EA-990D8AE797BA}"/>
                  </a:ext>
                </a:extLst>
              </p14:cNvPr>
              <p14:cNvContentPartPr/>
              <p14:nvPr/>
            </p14:nvContentPartPr>
            <p14:xfrm>
              <a:off x="8176178" y="6336594"/>
              <a:ext cx="360" cy="360"/>
            </p14:xfrm>
          </p:contentPart>
        </mc:Choice>
        <mc:Fallback xmlns="">
          <p:pic>
            <p:nvPicPr>
              <p:cNvPr id="33" name="Ink 32">
                <a:extLst>
                  <a:ext uri="{FF2B5EF4-FFF2-40B4-BE49-F238E27FC236}">
                    <a16:creationId xmlns:a16="http://schemas.microsoft.com/office/drawing/2014/main" id="{20AA0AD4-D4F9-41C2-08EA-990D8AE797BA}"/>
                  </a:ext>
                </a:extLst>
              </p:cNvPr>
              <p:cNvPicPr/>
              <p:nvPr/>
            </p:nvPicPr>
            <p:blipFill>
              <a:blip r:embed="rId18"/>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 name="Ink 33">
                <a:extLst>
                  <a:ext uri="{FF2B5EF4-FFF2-40B4-BE49-F238E27FC236}">
                    <a16:creationId xmlns:a16="http://schemas.microsoft.com/office/drawing/2014/main" id="{76C0CB6D-25EF-D660-730D-950DD261CF65}"/>
                  </a:ext>
                </a:extLst>
              </p14:cNvPr>
              <p14:cNvContentPartPr/>
              <p14:nvPr/>
            </p14:nvContentPartPr>
            <p14:xfrm>
              <a:off x="8176178" y="6336594"/>
              <a:ext cx="360" cy="360"/>
            </p14:xfrm>
          </p:contentPart>
        </mc:Choice>
        <mc:Fallback xmlns="">
          <p:pic>
            <p:nvPicPr>
              <p:cNvPr id="34" name="Ink 33">
                <a:extLst>
                  <a:ext uri="{FF2B5EF4-FFF2-40B4-BE49-F238E27FC236}">
                    <a16:creationId xmlns:a16="http://schemas.microsoft.com/office/drawing/2014/main" id="{76C0CB6D-25EF-D660-730D-950DD261CF65}"/>
                  </a:ext>
                </a:extLst>
              </p:cNvPr>
              <p:cNvPicPr/>
              <p:nvPr/>
            </p:nvPicPr>
            <p:blipFill>
              <a:blip r:embed="rId31"/>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5" name="Ink 34">
                <a:extLst>
                  <a:ext uri="{FF2B5EF4-FFF2-40B4-BE49-F238E27FC236}">
                    <a16:creationId xmlns:a16="http://schemas.microsoft.com/office/drawing/2014/main" id="{59288CA6-F0A3-216D-47A7-9924350184AF}"/>
                  </a:ext>
                </a:extLst>
              </p14:cNvPr>
              <p14:cNvContentPartPr/>
              <p14:nvPr/>
            </p14:nvContentPartPr>
            <p14:xfrm>
              <a:off x="8176178" y="6336594"/>
              <a:ext cx="360" cy="360"/>
            </p14:xfrm>
          </p:contentPart>
        </mc:Choice>
        <mc:Fallback xmlns="">
          <p:pic>
            <p:nvPicPr>
              <p:cNvPr id="35" name="Ink 34">
                <a:extLst>
                  <a:ext uri="{FF2B5EF4-FFF2-40B4-BE49-F238E27FC236}">
                    <a16:creationId xmlns:a16="http://schemas.microsoft.com/office/drawing/2014/main" id="{59288CA6-F0A3-216D-47A7-9924350184AF}"/>
                  </a:ext>
                </a:extLst>
              </p:cNvPr>
              <p:cNvPicPr/>
              <p:nvPr/>
            </p:nvPicPr>
            <p:blipFill>
              <a:blip r:embed="rId31"/>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6" name="Ink 35">
                <a:extLst>
                  <a:ext uri="{FF2B5EF4-FFF2-40B4-BE49-F238E27FC236}">
                    <a16:creationId xmlns:a16="http://schemas.microsoft.com/office/drawing/2014/main" id="{1491ECB7-DB57-93E0-5A75-D627C9A51CB7}"/>
                  </a:ext>
                </a:extLst>
              </p14:cNvPr>
              <p14:cNvContentPartPr/>
              <p14:nvPr/>
            </p14:nvContentPartPr>
            <p14:xfrm>
              <a:off x="8176178" y="6336594"/>
              <a:ext cx="360" cy="360"/>
            </p14:xfrm>
          </p:contentPart>
        </mc:Choice>
        <mc:Fallback xmlns="">
          <p:pic>
            <p:nvPicPr>
              <p:cNvPr id="36" name="Ink 35">
                <a:extLst>
                  <a:ext uri="{FF2B5EF4-FFF2-40B4-BE49-F238E27FC236}">
                    <a16:creationId xmlns:a16="http://schemas.microsoft.com/office/drawing/2014/main" id="{1491ECB7-DB57-93E0-5A75-D627C9A51CB7}"/>
                  </a:ext>
                </a:extLst>
              </p:cNvPr>
              <p:cNvPicPr/>
              <p:nvPr/>
            </p:nvPicPr>
            <p:blipFill>
              <a:blip r:embed="rId31"/>
              <a:stretch>
                <a:fillRect/>
              </a:stretch>
            </p:blipFill>
            <p:spPr>
              <a:xfrm>
                <a:off x="8086178" y="6156594"/>
                <a:ext cx="180000" cy="360000"/>
              </a:xfrm>
              <a:prstGeom prst="rect">
                <a:avLst/>
              </a:prstGeom>
            </p:spPr>
          </p:pic>
        </mc:Fallback>
      </mc:AlternateContent>
      <p:pic>
        <p:nvPicPr>
          <p:cNvPr id="4" name="Picture 3" descr="Text, logo&#10;&#10;Description automatically generated">
            <a:extLst>
              <a:ext uri="{FF2B5EF4-FFF2-40B4-BE49-F238E27FC236}">
                <a16:creationId xmlns:a16="http://schemas.microsoft.com/office/drawing/2014/main" id="{92E70902-A4D4-E302-50B3-F6F413354F5A}"/>
              </a:ext>
            </a:extLst>
          </p:cNvPr>
          <p:cNvPicPr>
            <a:picLocks noChangeAspect="1"/>
          </p:cNvPicPr>
          <p:nvPr/>
        </p:nvPicPr>
        <p:blipFill rotWithShape="1">
          <a:blip r:embed="rId3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pic>
        <p:nvPicPr>
          <p:cNvPr id="5" name="Picture 2" descr="Img">
            <a:extLst>
              <a:ext uri="{FF2B5EF4-FFF2-40B4-BE49-F238E27FC236}">
                <a16:creationId xmlns:a16="http://schemas.microsoft.com/office/drawing/2014/main" id="{C172A54C-518C-E88E-C6F0-1EB6ABF4F32C}"/>
              </a:ext>
            </a:extLst>
          </p:cNvPr>
          <p:cNvPicPr>
            <a:picLocks noChangeAspect="1" noChangeArrowheads="1"/>
          </p:cNvPicPr>
          <p:nvPr/>
        </p:nvPicPr>
        <p:blipFill rotWithShape="1">
          <a:blip r:embed="rId35">
            <a:extLst>
              <a:ext uri="{28A0092B-C50C-407E-A947-70E740481C1C}">
                <a14:useLocalDpi xmlns:a14="http://schemas.microsoft.com/office/drawing/2010/main" val="0"/>
              </a:ext>
            </a:extLst>
          </a:blip>
          <a:srcRect t="10396" b="2195"/>
          <a:stretch/>
        </p:blipFill>
        <p:spPr bwMode="auto">
          <a:xfrm>
            <a:off x="659393" y="4247520"/>
            <a:ext cx="5131807" cy="2611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70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68AE-514E-4508-ADEC-F6568CB4F03D}"/>
              </a:ext>
            </a:extLst>
          </p:cNvPr>
          <p:cNvSpPr>
            <a:spLocks noGrp="1"/>
          </p:cNvSpPr>
          <p:nvPr>
            <p:ph type="title"/>
          </p:nvPr>
        </p:nvSpPr>
        <p:spPr>
          <a:xfrm>
            <a:off x="-76200" y="152400"/>
            <a:ext cx="9296400" cy="868362"/>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en-US" sz="3600" b="1" dirty="0">
                <a:solidFill>
                  <a:schemeClr val="bg1"/>
                </a:solidFill>
                <a:latin typeface="Verdana" panose="020B0604030504040204" pitchFamily="34" charset="0"/>
                <a:ea typeface="Verdana" panose="020B0604030504040204" pitchFamily="34" charset="0"/>
              </a:rPr>
              <a:t> Cost of sponsoring a Builders Club</a:t>
            </a:r>
          </a:p>
        </p:txBody>
      </p:sp>
      <p:sp>
        <p:nvSpPr>
          <p:cNvPr id="10" name="Text Placeholder 9">
            <a:extLst>
              <a:ext uri="{FF2B5EF4-FFF2-40B4-BE49-F238E27FC236}">
                <a16:creationId xmlns:a16="http://schemas.microsoft.com/office/drawing/2014/main" id="{56699C53-B42A-46A0-A7D4-18F033712FBB}"/>
              </a:ext>
            </a:extLst>
          </p:cNvPr>
          <p:cNvSpPr>
            <a:spLocks noGrp="1"/>
          </p:cNvSpPr>
          <p:nvPr>
            <p:ph idx="1"/>
          </p:nvPr>
        </p:nvSpPr>
        <p:spPr>
          <a:xfrm>
            <a:off x="457200" y="1828800"/>
            <a:ext cx="8229600" cy="4572000"/>
          </a:xfrm>
        </p:spPr>
        <p:txBody>
          <a:bodyPr/>
          <a:lstStyle/>
          <a:p>
            <a:pPr marL="590550" lvl="1" indent="0">
              <a:buNone/>
            </a:pPr>
            <a:r>
              <a:rPr lang="en-US" sz="3600" dirty="0">
                <a:latin typeface="+mn-lt"/>
                <a:cs typeface="Arial" panose="020B0604020202020204" pitchFamily="34" charset="0"/>
              </a:rPr>
              <a:t>Chartering fees in USD (without banner)</a:t>
            </a:r>
          </a:p>
          <a:p>
            <a:pPr marL="1409700" lvl="2" indent="-342900">
              <a:buFont typeface="Arial" panose="020B0604020202020204" pitchFamily="34" charset="0"/>
              <a:buChar char="•"/>
            </a:pPr>
            <a:r>
              <a:rPr lang="en-US" sz="2400" dirty="0">
                <a:latin typeface="+mn-lt"/>
                <a:cs typeface="Arial" panose="020B0604020202020204" pitchFamily="34" charset="0"/>
              </a:rPr>
              <a:t>North America/Caribbean &amp; Tier A: $400</a:t>
            </a:r>
          </a:p>
          <a:p>
            <a:pPr marL="1409700" lvl="2" indent="-342900">
              <a:buFont typeface="Arial" panose="020B0604020202020204" pitchFamily="34" charset="0"/>
              <a:buChar char="•"/>
            </a:pPr>
            <a:r>
              <a:rPr lang="en-US" sz="2400" dirty="0">
                <a:latin typeface="+mn-lt"/>
                <a:cs typeface="Arial" panose="020B0604020202020204" pitchFamily="34" charset="0"/>
              </a:rPr>
              <a:t>Tier B: $300</a:t>
            </a:r>
          </a:p>
          <a:p>
            <a:pPr marL="1409700" lvl="2" indent="-342900">
              <a:buFont typeface="Arial" panose="020B0604020202020204" pitchFamily="34" charset="0"/>
              <a:buChar char="•"/>
            </a:pPr>
            <a:r>
              <a:rPr lang="en-US" sz="2400" dirty="0">
                <a:latin typeface="+mn-lt"/>
                <a:cs typeface="Arial" panose="020B0604020202020204" pitchFamily="34" charset="0"/>
              </a:rPr>
              <a:t>Tier C: $200</a:t>
            </a:r>
          </a:p>
          <a:p>
            <a:pPr marL="590550" lvl="1" indent="0">
              <a:buNone/>
            </a:pPr>
            <a:r>
              <a:rPr lang="en-US" sz="3600" dirty="0">
                <a:latin typeface="+mn-lt"/>
                <a:cs typeface="Arial" panose="020B0604020202020204" pitchFamily="34" charset="0"/>
              </a:rPr>
              <a:t>Annual dues for Builders Club</a:t>
            </a:r>
          </a:p>
          <a:p>
            <a:pPr marL="1333490" lvl="2" indent="-342900">
              <a:buFont typeface="Arial" panose="020B0604020202020204" pitchFamily="34" charset="0"/>
              <a:buChar char="•"/>
            </a:pPr>
            <a:r>
              <a:rPr lang="en-US" sz="2400" dirty="0">
                <a:latin typeface="+mn-lt"/>
                <a:cs typeface="Arial" panose="020B0604020202020204" pitchFamily="34" charset="0"/>
              </a:rPr>
              <a:t>North America/Caribbean: $215</a:t>
            </a:r>
          </a:p>
          <a:p>
            <a:pPr marL="1333490" lvl="2" indent="-342900">
              <a:buFont typeface="Arial" panose="020B0604020202020204" pitchFamily="34" charset="0"/>
              <a:buChar char="•"/>
            </a:pPr>
            <a:r>
              <a:rPr lang="en-US" sz="2400" dirty="0">
                <a:latin typeface="+mn-lt"/>
                <a:cs typeface="Arial" panose="020B0604020202020204" pitchFamily="34" charset="0"/>
              </a:rPr>
              <a:t>Tier A (outside NA/C): $50</a:t>
            </a:r>
          </a:p>
          <a:p>
            <a:pPr marL="1333490" lvl="2" indent="-342900">
              <a:buFont typeface="Arial" panose="020B0604020202020204" pitchFamily="34" charset="0"/>
              <a:buChar char="•"/>
            </a:pPr>
            <a:r>
              <a:rPr lang="en-US" sz="2400" dirty="0">
                <a:latin typeface="+mn-lt"/>
                <a:cs typeface="Arial" panose="020B0604020202020204" pitchFamily="34" charset="0"/>
              </a:rPr>
              <a:t>Tier B and C (outside NA/C): $25</a:t>
            </a:r>
          </a:p>
          <a:p>
            <a:pPr marL="202883" indent="0">
              <a:buNone/>
            </a:pPr>
            <a:endParaRPr lang="en-US" dirty="0"/>
          </a:p>
          <a:p>
            <a:pPr marL="513874" indent="-310991"/>
            <a:endParaRPr lang="en-US" dirty="0"/>
          </a:p>
        </p:txBody>
      </p:sp>
      <p:pic>
        <p:nvPicPr>
          <p:cNvPr id="4" name="Picture 3" descr="Text, logo&#10;&#10;Description automatically generated">
            <a:extLst>
              <a:ext uri="{FF2B5EF4-FFF2-40B4-BE49-F238E27FC236}">
                <a16:creationId xmlns:a16="http://schemas.microsoft.com/office/drawing/2014/main" id="{538C5675-C101-8432-9E5D-33768BFE80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2636312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09107" y="152400"/>
            <a:ext cx="9163493" cy="868362"/>
          </a:xfrm>
        </p:spPr>
        <p:txBody>
          <a:bodyPr>
            <a:noAutofit/>
          </a:bodyPr>
          <a:lstStyle/>
          <a:p>
            <a:r>
              <a:rPr lang="en-US" sz="3800" dirty="0"/>
              <a:t>How KI supports Builders Clubs</a:t>
            </a:r>
          </a:p>
        </p:txBody>
      </p:sp>
      <p:pic>
        <p:nvPicPr>
          <p:cNvPr id="7" name="Picture 6" descr="Logo&#10;&#10;Description automatically generated">
            <a:extLst>
              <a:ext uri="{FF2B5EF4-FFF2-40B4-BE49-F238E27FC236}">
                <a16:creationId xmlns:a16="http://schemas.microsoft.com/office/drawing/2014/main" id="{443DC277-A6A7-A5E8-1DA8-FE9EA8A78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0646" y="2971800"/>
            <a:ext cx="1662709" cy="1618488"/>
          </a:xfrm>
          <a:prstGeom prst="rect">
            <a:avLst/>
          </a:prstGeom>
        </p:spPr>
      </p:pic>
      <p:sp>
        <p:nvSpPr>
          <p:cNvPr id="8" name="TextBox 7">
            <a:extLst>
              <a:ext uri="{FF2B5EF4-FFF2-40B4-BE49-F238E27FC236}">
                <a16:creationId xmlns:a16="http://schemas.microsoft.com/office/drawing/2014/main" id="{459EE01E-AA58-39D2-862A-4EC2497BE5EA}"/>
              </a:ext>
            </a:extLst>
          </p:cNvPr>
          <p:cNvSpPr txBox="1"/>
          <p:nvPr/>
        </p:nvSpPr>
        <p:spPr>
          <a:xfrm>
            <a:off x="381000" y="2015798"/>
            <a:ext cx="8782493" cy="430887"/>
          </a:xfrm>
          <a:prstGeom prst="rect">
            <a:avLst/>
          </a:prstGeom>
          <a:noFill/>
        </p:spPr>
        <p:txBody>
          <a:bodyPr wrap="square" rtlCol="0">
            <a:spAutoFit/>
          </a:bodyPr>
          <a:lstStyle/>
          <a:p>
            <a:r>
              <a:rPr lang="en-US" sz="2200" b="1" dirty="0">
                <a:latin typeface="Verdana" panose="020B0604030504040204" pitchFamily="34" charset="0"/>
                <a:ea typeface="Verdana" panose="020B0604030504040204" pitchFamily="34" charset="0"/>
              </a:rPr>
              <a:t>Dedicated staff develop Builders Club programming</a:t>
            </a:r>
          </a:p>
        </p:txBody>
      </p:sp>
      <p:sp>
        <p:nvSpPr>
          <p:cNvPr id="9" name="TextBox 8">
            <a:extLst>
              <a:ext uri="{FF2B5EF4-FFF2-40B4-BE49-F238E27FC236}">
                <a16:creationId xmlns:a16="http://schemas.microsoft.com/office/drawing/2014/main" id="{C0BB4CD5-1C24-8C95-B904-9B008464F600}"/>
              </a:ext>
            </a:extLst>
          </p:cNvPr>
          <p:cNvSpPr txBox="1"/>
          <p:nvPr/>
        </p:nvSpPr>
        <p:spPr>
          <a:xfrm>
            <a:off x="5678241" y="2743033"/>
            <a:ext cx="2051795"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Website resources.</a:t>
            </a:r>
          </a:p>
        </p:txBody>
      </p:sp>
      <p:sp>
        <p:nvSpPr>
          <p:cNvPr id="10" name="TextBox 9">
            <a:extLst>
              <a:ext uri="{FF2B5EF4-FFF2-40B4-BE49-F238E27FC236}">
                <a16:creationId xmlns:a16="http://schemas.microsoft.com/office/drawing/2014/main" id="{A8A04777-3221-1033-DDB8-217D96528821}"/>
              </a:ext>
            </a:extLst>
          </p:cNvPr>
          <p:cNvSpPr txBox="1"/>
          <p:nvPr/>
        </p:nvSpPr>
        <p:spPr>
          <a:xfrm>
            <a:off x="5648213" y="4780478"/>
            <a:ext cx="2165251"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Advisor training.</a:t>
            </a:r>
          </a:p>
        </p:txBody>
      </p:sp>
      <p:sp>
        <p:nvSpPr>
          <p:cNvPr id="11" name="TextBox 10">
            <a:extLst>
              <a:ext uri="{FF2B5EF4-FFF2-40B4-BE49-F238E27FC236}">
                <a16:creationId xmlns:a16="http://schemas.microsoft.com/office/drawing/2014/main" id="{2D2A7679-D8A3-9D88-6663-A4FAED1FC5FC}"/>
              </a:ext>
            </a:extLst>
          </p:cNvPr>
          <p:cNvSpPr txBox="1"/>
          <p:nvPr/>
        </p:nvSpPr>
        <p:spPr>
          <a:xfrm>
            <a:off x="1413964" y="2706976"/>
            <a:ext cx="2326682"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Monthly advisor </a:t>
            </a:r>
          </a:p>
          <a:p>
            <a:r>
              <a:rPr lang="en-US" sz="1350" b="1" dirty="0">
                <a:latin typeface="Verdana" panose="020B0604030504040204" pitchFamily="34" charset="0"/>
                <a:ea typeface="Verdana" panose="020B0604030504040204" pitchFamily="34" charset="0"/>
              </a:rPr>
              <a:t>e-newsletters.</a:t>
            </a:r>
          </a:p>
        </p:txBody>
      </p:sp>
      <p:sp>
        <p:nvSpPr>
          <p:cNvPr id="12" name="TextBox 11">
            <a:extLst>
              <a:ext uri="{FF2B5EF4-FFF2-40B4-BE49-F238E27FC236}">
                <a16:creationId xmlns:a16="http://schemas.microsoft.com/office/drawing/2014/main" id="{95C2E933-1268-86AD-1130-0E3DCAC80774}"/>
              </a:ext>
            </a:extLst>
          </p:cNvPr>
          <p:cNvSpPr txBox="1"/>
          <p:nvPr/>
        </p:nvSpPr>
        <p:spPr>
          <a:xfrm>
            <a:off x="1066800" y="3476798"/>
            <a:ext cx="2059337"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Data collection to improve programs.</a:t>
            </a:r>
          </a:p>
        </p:txBody>
      </p:sp>
      <p:sp>
        <p:nvSpPr>
          <p:cNvPr id="13" name="TextBox 12">
            <a:extLst>
              <a:ext uri="{FF2B5EF4-FFF2-40B4-BE49-F238E27FC236}">
                <a16:creationId xmlns:a16="http://schemas.microsoft.com/office/drawing/2014/main" id="{324D5349-2C8F-70E4-6AAD-422684A06BA2}"/>
              </a:ext>
            </a:extLst>
          </p:cNvPr>
          <p:cNvSpPr txBox="1"/>
          <p:nvPr/>
        </p:nvSpPr>
        <p:spPr>
          <a:xfrm>
            <a:off x="2343150" y="5308254"/>
            <a:ext cx="4229100"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Creation of annual Builders Club program kit with advisor and member materials. </a:t>
            </a:r>
          </a:p>
        </p:txBody>
      </p:sp>
      <p:cxnSp>
        <p:nvCxnSpPr>
          <p:cNvPr id="15" name="Straight Arrow Connector 14">
            <a:extLst>
              <a:ext uri="{FF2B5EF4-FFF2-40B4-BE49-F238E27FC236}">
                <a16:creationId xmlns:a16="http://schemas.microsoft.com/office/drawing/2014/main" id="{94BF5810-4CAD-3758-2EA3-A4D395A952C4}"/>
              </a:ext>
            </a:extLst>
          </p:cNvPr>
          <p:cNvCxnSpPr>
            <a:cxnSpLocks/>
          </p:cNvCxnSpPr>
          <p:nvPr/>
        </p:nvCxnSpPr>
        <p:spPr>
          <a:xfrm flipH="1">
            <a:off x="3077617" y="4082040"/>
            <a:ext cx="663029" cy="44658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650E1D-F28E-33B9-C950-A059F0BA56C0}"/>
              </a:ext>
            </a:extLst>
          </p:cNvPr>
          <p:cNvSpPr txBox="1"/>
          <p:nvPr/>
        </p:nvSpPr>
        <p:spPr>
          <a:xfrm>
            <a:off x="5863457" y="3180097"/>
            <a:ext cx="2059338" cy="1338828"/>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Youth Protection training and background checks for Kiwanis volunteers &amp; club advisors.</a:t>
            </a:r>
          </a:p>
        </p:txBody>
      </p:sp>
      <p:sp>
        <p:nvSpPr>
          <p:cNvPr id="19" name="TextBox 18">
            <a:extLst>
              <a:ext uri="{FF2B5EF4-FFF2-40B4-BE49-F238E27FC236}">
                <a16:creationId xmlns:a16="http://schemas.microsoft.com/office/drawing/2014/main" id="{7B8C17D7-3041-444F-3545-B50E2F867757}"/>
              </a:ext>
            </a:extLst>
          </p:cNvPr>
          <p:cNvSpPr txBox="1"/>
          <p:nvPr/>
        </p:nvSpPr>
        <p:spPr>
          <a:xfrm>
            <a:off x="1196881" y="4534076"/>
            <a:ext cx="1984082" cy="71558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Liability insurance coverage for clubs.</a:t>
            </a:r>
          </a:p>
        </p:txBody>
      </p:sp>
      <p:cxnSp>
        <p:nvCxnSpPr>
          <p:cNvPr id="20" name="Straight Arrow Connector 19">
            <a:extLst>
              <a:ext uri="{FF2B5EF4-FFF2-40B4-BE49-F238E27FC236}">
                <a16:creationId xmlns:a16="http://schemas.microsoft.com/office/drawing/2014/main" id="{233363EF-A1F9-CE7F-D41C-D17DC0B626AC}"/>
              </a:ext>
            </a:extLst>
          </p:cNvPr>
          <p:cNvCxnSpPr>
            <a:cxnSpLocks/>
          </p:cNvCxnSpPr>
          <p:nvPr/>
        </p:nvCxnSpPr>
        <p:spPr>
          <a:xfrm>
            <a:off x="4520177" y="4542265"/>
            <a:ext cx="16088" cy="51521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5B265D-6276-5B99-B6DA-4FCCEDB3E6E4}"/>
              </a:ext>
            </a:extLst>
          </p:cNvPr>
          <p:cNvCxnSpPr>
            <a:cxnSpLocks/>
          </p:cNvCxnSpPr>
          <p:nvPr/>
        </p:nvCxnSpPr>
        <p:spPr>
          <a:xfrm flipH="1">
            <a:off x="3089496" y="3700024"/>
            <a:ext cx="663029" cy="6332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6935F5-F1D6-A658-8DA4-4469C6CBA868}"/>
              </a:ext>
            </a:extLst>
          </p:cNvPr>
          <p:cNvCxnSpPr>
            <a:cxnSpLocks/>
          </p:cNvCxnSpPr>
          <p:nvPr/>
        </p:nvCxnSpPr>
        <p:spPr>
          <a:xfrm flipH="1" flipV="1">
            <a:off x="3314362" y="2966350"/>
            <a:ext cx="561651" cy="43088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FA877E3-BB26-8710-D300-F75040AA4780}"/>
              </a:ext>
            </a:extLst>
          </p:cNvPr>
          <p:cNvCxnSpPr>
            <a:cxnSpLocks/>
          </p:cNvCxnSpPr>
          <p:nvPr/>
        </p:nvCxnSpPr>
        <p:spPr>
          <a:xfrm flipV="1">
            <a:off x="4485570" y="2556868"/>
            <a:ext cx="0" cy="4631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4D52BD-1C6A-B9CF-6499-4E755EDEB17B}"/>
              </a:ext>
            </a:extLst>
          </p:cNvPr>
          <p:cNvCxnSpPr>
            <a:cxnSpLocks/>
          </p:cNvCxnSpPr>
          <p:nvPr/>
        </p:nvCxnSpPr>
        <p:spPr>
          <a:xfrm flipV="1">
            <a:off x="5257800" y="2971801"/>
            <a:ext cx="285074" cy="24375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C785B9D-9B32-8A7D-7833-EFED235DABE2}"/>
              </a:ext>
            </a:extLst>
          </p:cNvPr>
          <p:cNvCxnSpPr>
            <a:cxnSpLocks/>
          </p:cNvCxnSpPr>
          <p:nvPr/>
        </p:nvCxnSpPr>
        <p:spPr>
          <a:xfrm>
            <a:off x="5279305" y="3763347"/>
            <a:ext cx="498494"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D23F12F-703D-C8AF-31A0-15C53BE33A30}"/>
              </a:ext>
            </a:extLst>
          </p:cNvPr>
          <p:cNvCxnSpPr>
            <a:cxnSpLocks/>
          </p:cNvCxnSpPr>
          <p:nvPr/>
        </p:nvCxnSpPr>
        <p:spPr>
          <a:xfrm>
            <a:off x="5117200" y="4240200"/>
            <a:ext cx="498494" cy="54603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336AC55-B632-0166-140A-2723AB9512AD}"/>
              </a:ext>
            </a:extLst>
          </p:cNvPr>
          <p:cNvSpPr txBox="1"/>
          <p:nvPr/>
        </p:nvSpPr>
        <p:spPr>
          <a:xfrm>
            <a:off x="6572250" y="5429250"/>
            <a:ext cx="1241213" cy="300082"/>
          </a:xfrm>
          <a:prstGeom prst="rect">
            <a:avLst/>
          </a:prstGeom>
          <a:solidFill>
            <a:schemeClr val="bg1"/>
          </a:solidFill>
          <a:ln>
            <a:solidFill>
              <a:schemeClr val="bg1"/>
            </a:solidFill>
          </a:ln>
        </p:spPr>
        <p:txBody>
          <a:bodyPr wrap="square" rtlCol="0">
            <a:spAutoFit/>
          </a:bodyPr>
          <a:lstStyle/>
          <a:p>
            <a:endParaRPr lang="en-US" sz="1350" dirty="0"/>
          </a:p>
        </p:txBody>
      </p:sp>
      <p:pic>
        <p:nvPicPr>
          <p:cNvPr id="4" name="Picture 3" descr="Text, logo&#10;&#10;Description automatically generated">
            <a:extLst>
              <a:ext uri="{FF2B5EF4-FFF2-40B4-BE49-F238E27FC236}">
                <a16:creationId xmlns:a16="http://schemas.microsoft.com/office/drawing/2014/main" id="{BCC54571-5C49-F0CF-125B-94497120E2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extLst>
      <p:ext uri="{BB962C8B-B14F-4D97-AF65-F5344CB8AC3E}">
        <p14:creationId xmlns:p14="http://schemas.microsoft.com/office/powerpoint/2010/main" val="3544212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p:nvPr>
        </p:nvSpPr>
        <p:spPr>
          <a:xfrm>
            <a:off x="457200" y="152400"/>
            <a:ext cx="8382000" cy="868362"/>
          </a:xfrm>
        </p:spPr>
        <p:txBody>
          <a:bodyPr>
            <a:noAutofit/>
          </a:bodyPr>
          <a:lstStyle/>
          <a:p>
            <a:pPr algn="ctr"/>
            <a:r>
              <a:rPr lang="en-US" sz="5400" dirty="0"/>
              <a:t>Let’s chat</a:t>
            </a:r>
          </a:p>
        </p:txBody>
      </p:sp>
      <p:sp>
        <p:nvSpPr>
          <p:cNvPr id="3" name="TextBox 2">
            <a:extLst>
              <a:ext uri="{FF2B5EF4-FFF2-40B4-BE49-F238E27FC236}">
                <a16:creationId xmlns:a16="http://schemas.microsoft.com/office/drawing/2014/main" id="{4318F9A6-C164-7C48-C94F-DCCD87D0F657}"/>
              </a:ext>
            </a:extLst>
          </p:cNvPr>
          <p:cNvSpPr txBox="1"/>
          <p:nvPr/>
        </p:nvSpPr>
        <p:spPr>
          <a:xfrm>
            <a:off x="1447800" y="2514600"/>
            <a:ext cx="6932691" cy="523220"/>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endParaRPr lang="en-US" sz="1000" b="1" dirty="0">
              <a:cs typeface="Calibri"/>
            </a:endParaRPr>
          </a:p>
          <a:p>
            <a:endParaRPr lang="en-US" dirty="0">
              <a:cs typeface="Calibri"/>
            </a:endParaRPr>
          </a:p>
        </p:txBody>
      </p:sp>
      <p:sp>
        <p:nvSpPr>
          <p:cNvPr id="4" name="TextBox 3">
            <a:extLst>
              <a:ext uri="{FF2B5EF4-FFF2-40B4-BE49-F238E27FC236}">
                <a16:creationId xmlns:a16="http://schemas.microsoft.com/office/drawing/2014/main" id="{9A15706A-6C20-7954-50AC-AF0534F7E05B}"/>
              </a:ext>
            </a:extLst>
          </p:cNvPr>
          <p:cNvSpPr txBox="1"/>
          <p:nvPr/>
        </p:nvSpPr>
        <p:spPr>
          <a:xfrm>
            <a:off x="953254" y="2057400"/>
            <a:ext cx="7389891" cy="3539430"/>
          </a:xfrm>
          <a:prstGeom prst="rect">
            <a:avLst/>
          </a:prstGeom>
          <a:noFill/>
        </p:spPr>
        <p:txBody>
          <a:bodyPr wrap="square" rtlCol="0">
            <a:spAutoFit/>
          </a:bodyPr>
          <a:lstStyle/>
          <a:p>
            <a:pPr marL="514350" indent="-514350">
              <a:buFont typeface="+mj-lt"/>
              <a:buAutoNum type="arabicPeriod"/>
            </a:pPr>
            <a:r>
              <a:rPr lang="en-US" sz="3200" dirty="0"/>
              <a:t>Where have you found the most interest in starting new clubs in your district?</a:t>
            </a:r>
          </a:p>
          <a:p>
            <a:pPr marL="514350" indent="-514350">
              <a:buFont typeface="+mj-lt"/>
              <a:buAutoNum type="arabicPeriod"/>
            </a:pPr>
            <a:r>
              <a:rPr lang="en-US" sz="3200" dirty="0"/>
              <a:t>What have been your biggest challenges in your work to start clubs?</a:t>
            </a:r>
          </a:p>
          <a:p>
            <a:pPr marL="514350" indent="-514350">
              <a:buFont typeface="+mj-lt"/>
              <a:buAutoNum type="arabicPeriod"/>
            </a:pPr>
            <a:r>
              <a:rPr lang="en-US" sz="3200" dirty="0"/>
              <a:t>What support, resources and tools do you need?</a:t>
            </a:r>
          </a:p>
          <a:p>
            <a:pPr marL="514350" indent="-514350">
              <a:buFont typeface="+mj-lt"/>
              <a:buAutoNum type="arabicPeriod"/>
            </a:pPr>
            <a:r>
              <a:rPr lang="en-US" sz="3200" dirty="0"/>
              <a:t>Other thoughts?</a:t>
            </a:r>
          </a:p>
        </p:txBody>
      </p:sp>
      <p:pic>
        <p:nvPicPr>
          <p:cNvPr id="8" name="Picture 7" descr="Text, logo&#10;&#10;Description automatically generated">
            <a:extLst>
              <a:ext uri="{FF2B5EF4-FFF2-40B4-BE49-F238E27FC236}">
                <a16:creationId xmlns:a16="http://schemas.microsoft.com/office/drawing/2014/main" id="{FAB12B80-52FB-5883-185C-029AA64F1C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custDataLst>
      <p:tags r:id="rId1"/>
    </p:custDataLst>
    <p:extLst>
      <p:ext uri="{BB962C8B-B14F-4D97-AF65-F5344CB8AC3E}">
        <p14:creationId xmlns:p14="http://schemas.microsoft.com/office/powerpoint/2010/main" val="57764200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17566" y="152400"/>
            <a:ext cx="8950234" cy="868362"/>
          </a:xfrm>
        </p:spPr>
        <p:txBody>
          <a:bodyPr>
            <a:noAutofit/>
          </a:bodyPr>
          <a:lstStyle/>
          <a:p>
            <a:pPr algn="ctr"/>
            <a:r>
              <a:rPr lang="en-US" sz="5400" dirty="0"/>
              <a:t>Awards &amp; Recognition</a:t>
            </a:r>
          </a:p>
        </p:txBody>
      </p:sp>
      <p:sp>
        <p:nvSpPr>
          <p:cNvPr id="11" name="TextBox 10">
            <a:extLst>
              <a:ext uri="{FF2B5EF4-FFF2-40B4-BE49-F238E27FC236}">
                <a16:creationId xmlns:a16="http://schemas.microsoft.com/office/drawing/2014/main" id="{40F2B8C0-20F8-5D8E-903D-0CB5119DE9B9}"/>
              </a:ext>
            </a:extLst>
          </p:cNvPr>
          <p:cNvSpPr txBox="1"/>
          <p:nvPr/>
        </p:nvSpPr>
        <p:spPr>
          <a:xfrm>
            <a:off x="1562100" y="1231817"/>
            <a:ext cx="6553200" cy="400110"/>
          </a:xfrm>
          <a:prstGeom prst="rect">
            <a:avLst/>
          </a:prstGeom>
          <a:noFill/>
        </p:spPr>
        <p:txBody>
          <a:bodyPr wrap="square" rtlCol="0">
            <a:spAutoFit/>
          </a:bodyPr>
          <a:lstStyle/>
          <a:p>
            <a:r>
              <a:rPr lang="en-US" sz="2000" b="1" dirty="0">
                <a:hlinkClick r:id="rId4"/>
              </a:rPr>
              <a:t>https://www.buildersclub.org/awards-and-recognition</a:t>
            </a:r>
            <a:endParaRPr lang="en-US" sz="2000" b="1" dirty="0"/>
          </a:p>
        </p:txBody>
      </p:sp>
      <p:pic>
        <p:nvPicPr>
          <p:cNvPr id="12" name="Picture 11" descr="Graphical user interface, website&#10;&#10;Description automatically generated">
            <a:extLst>
              <a:ext uri="{FF2B5EF4-FFF2-40B4-BE49-F238E27FC236}">
                <a16:creationId xmlns:a16="http://schemas.microsoft.com/office/drawing/2014/main" id="{2770FA41-FA93-8F4A-5D16-98FCF54BB6DF}"/>
              </a:ext>
            </a:extLst>
          </p:cNvPr>
          <p:cNvPicPr>
            <a:picLocks noChangeAspect="1"/>
          </p:cNvPicPr>
          <p:nvPr/>
        </p:nvPicPr>
        <p:blipFill rotWithShape="1">
          <a:blip r:embed="rId5">
            <a:extLst>
              <a:ext uri="{28A0092B-C50C-407E-A947-70E740481C1C}">
                <a14:useLocalDpi xmlns:a14="http://schemas.microsoft.com/office/drawing/2010/main" val="0"/>
              </a:ext>
            </a:extLst>
          </a:blip>
          <a:srcRect l="5001" t="9400" r="4999" b="9772"/>
          <a:stretch/>
        </p:blipFill>
        <p:spPr>
          <a:xfrm>
            <a:off x="436756" y="2057400"/>
            <a:ext cx="8229600" cy="4031388"/>
          </a:xfrm>
          <a:prstGeom prst="rect">
            <a:avLst/>
          </a:prstGeom>
          <a:ln>
            <a:noFill/>
          </a:ln>
          <a:effectLst>
            <a:outerShdw blurRad="292100" dist="139700" dir="2700000" algn="tl" rotWithShape="0">
              <a:srgbClr val="333333">
                <a:alpha val="65000"/>
              </a:srgbClr>
            </a:outerShdw>
          </a:effectLst>
        </p:spPr>
      </p:pic>
      <p:sp>
        <p:nvSpPr>
          <p:cNvPr id="10" name="Oval 9">
            <a:extLst>
              <a:ext uri="{FF2B5EF4-FFF2-40B4-BE49-F238E27FC236}">
                <a16:creationId xmlns:a16="http://schemas.microsoft.com/office/drawing/2014/main" id="{9A140DF9-81F6-D1E9-EB30-C3ABA267F55C}"/>
              </a:ext>
            </a:extLst>
          </p:cNvPr>
          <p:cNvSpPr/>
          <p:nvPr/>
        </p:nvSpPr>
        <p:spPr>
          <a:xfrm>
            <a:off x="4762500" y="220980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A298DCE-C4BF-A7A8-4783-0479294690AD}"/>
              </a:ext>
            </a:extLst>
          </p:cNvPr>
          <p:cNvSpPr/>
          <p:nvPr/>
        </p:nvSpPr>
        <p:spPr>
          <a:xfrm>
            <a:off x="1066800" y="2667000"/>
            <a:ext cx="1447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5400" dirty="0"/>
              <a:t>Planning</a:t>
            </a:r>
          </a:p>
        </p:txBody>
      </p:sp>
      <p:pic>
        <p:nvPicPr>
          <p:cNvPr id="3" name="Picture 2" descr="Shape&#10;&#10;Description automatically generated">
            <a:extLst>
              <a:ext uri="{FF2B5EF4-FFF2-40B4-BE49-F238E27FC236}">
                <a16:creationId xmlns:a16="http://schemas.microsoft.com/office/drawing/2014/main" id="{EBE2BDAD-2E4D-A81D-C826-D4778DE261D0}"/>
              </a:ext>
            </a:extLst>
          </p:cNvPr>
          <p:cNvPicPr>
            <a:picLocks noChangeAspect="1"/>
          </p:cNvPicPr>
          <p:nvPr/>
        </p:nvPicPr>
        <p:blipFill rotWithShape="1">
          <a:blip r:embed="rId4">
            <a:extLst>
              <a:ext uri="{28A0092B-C50C-407E-A947-70E740481C1C}">
                <a14:useLocalDpi xmlns:a14="http://schemas.microsoft.com/office/drawing/2010/main" val="0"/>
              </a:ext>
            </a:extLst>
          </a:blip>
          <a:srcRect r="9923" b="12214"/>
          <a:stretch/>
        </p:blipFill>
        <p:spPr>
          <a:xfrm>
            <a:off x="0" y="1600199"/>
            <a:ext cx="9144000" cy="5346915"/>
          </a:xfrm>
          <a:prstGeom prst="rect">
            <a:avLst/>
          </a:prstGeom>
        </p:spPr>
      </p:pic>
      <p:sp>
        <p:nvSpPr>
          <p:cNvPr id="19" name="TextBox 18">
            <a:extLst>
              <a:ext uri="{FF2B5EF4-FFF2-40B4-BE49-F238E27FC236}">
                <a16:creationId xmlns:a16="http://schemas.microsoft.com/office/drawing/2014/main" id="{725FAB64-DED4-A066-DB17-6522104FE75C}"/>
              </a:ext>
            </a:extLst>
          </p:cNvPr>
          <p:cNvSpPr txBox="1"/>
          <p:nvPr/>
        </p:nvSpPr>
        <p:spPr>
          <a:xfrm>
            <a:off x="152400" y="1873508"/>
            <a:ext cx="3936463" cy="4832092"/>
          </a:xfrm>
          <a:prstGeom prst="rect">
            <a:avLst/>
          </a:prstGeom>
          <a:solidFill>
            <a:schemeClr val="bg1"/>
          </a:solidFill>
          <a:ln w="57150">
            <a:solidFill>
              <a:schemeClr val="tx1"/>
            </a:solidFill>
          </a:ln>
        </p:spPr>
        <p:txBody>
          <a:bodyPr wrap="square" rtlCol="0">
            <a:spAutoFit/>
          </a:bodyPr>
          <a:lstStyle/>
          <a:p>
            <a:r>
              <a:rPr lang="en-US" sz="2000" b="1" dirty="0">
                <a:solidFill>
                  <a:srgbClr val="0070C0"/>
                </a:solidFill>
              </a:rPr>
              <a:t>September</a:t>
            </a:r>
          </a:p>
          <a:p>
            <a:pPr marL="285750" indent="-285750">
              <a:buFont typeface="Arial" panose="020B0604020202020204" pitchFamily="34" charset="0"/>
              <a:buChar char="•"/>
            </a:pPr>
            <a:r>
              <a:rPr lang="en-US" dirty="0"/>
              <a:t>Review and share award opportunities with club members.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Form an Awards and Recognition Committee to track the club’s progress for attaining recognition.</a:t>
            </a:r>
          </a:p>
          <a:p>
            <a:pPr marL="285750" indent="-285750">
              <a:buFont typeface="Arial" panose="020B0604020202020204" pitchFamily="34" charset="0"/>
              <a:buChar char="•"/>
            </a:pPr>
            <a:endParaRPr lang="en-US" dirty="0">
              <a:solidFill>
                <a:srgbClr val="0070C0"/>
              </a:solidFill>
            </a:endParaRPr>
          </a:p>
          <a:p>
            <a:r>
              <a:rPr lang="en-US" b="1" dirty="0">
                <a:solidFill>
                  <a:srgbClr val="0070C0"/>
                </a:solidFill>
              </a:rPr>
              <a:t>October thru April</a:t>
            </a:r>
          </a:p>
          <a:p>
            <a:pPr marL="285750" indent="-285750">
              <a:buFont typeface="Arial" panose="020B0604020202020204" pitchFamily="34" charset="0"/>
              <a:buChar char="•"/>
            </a:pPr>
            <a:r>
              <a:rPr lang="en-US" dirty="0"/>
              <a:t>Receive updates from the Awards and Recognition Committee during club meetings. </a:t>
            </a:r>
          </a:p>
          <a:p>
            <a:endParaRPr lang="en-US" dirty="0"/>
          </a:p>
          <a:p>
            <a:r>
              <a:rPr lang="en-US" b="1" dirty="0">
                <a:solidFill>
                  <a:srgbClr val="0070C0"/>
                </a:solidFill>
              </a:rPr>
              <a:t>May</a:t>
            </a:r>
          </a:p>
          <a:p>
            <a:pPr marL="285750" indent="-285750">
              <a:buFont typeface="Arial" panose="020B0604020202020204" pitchFamily="34" charset="0"/>
              <a:buChar char="•"/>
            </a:pPr>
            <a:r>
              <a:rPr lang="en-US" dirty="0"/>
              <a:t>Submit award entries online at BuildersClub.org. </a:t>
            </a:r>
          </a:p>
          <a:p>
            <a:endParaRPr lang="en-US" dirty="0"/>
          </a:p>
        </p:txBody>
      </p:sp>
    </p:spTree>
    <p:custDataLst>
      <p:tags r:id="rId1"/>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5400" dirty="0"/>
              <a:t>Photo releases</a:t>
            </a:r>
          </a:p>
        </p:txBody>
      </p:sp>
      <p:sp>
        <p:nvSpPr>
          <p:cNvPr id="11" name="TextBox 10">
            <a:extLst>
              <a:ext uri="{FF2B5EF4-FFF2-40B4-BE49-F238E27FC236}">
                <a16:creationId xmlns:a16="http://schemas.microsoft.com/office/drawing/2014/main" id="{13901D8B-D046-44EB-AF82-718CDE0EE265}"/>
              </a:ext>
            </a:extLst>
          </p:cNvPr>
          <p:cNvSpPr txBox="1"/>
          <p:nvPr/>
        </p:nvSpPr>
        <p:spPr>
          <a:xfrm>
            <a:off x="4686301" y="3124200"/>
            <a:ext cx="4000499" cy="954107"/>
          </a:xfrm>
          <a:prstGeom prst="rect">
            <a:avLst/>
          </a:prstGeom>
          <a:solidFill>
            <a:srgbClr val="FFFF00"/>
          </a:solidFill>
        </p:spPr>
        <p:txBody>
          <a:bodyPr wrap="square" rtlCol="0">
            <a:spAutoFit/>
          </a:bodyPr>
          <a:lstStyle/>
          <a:p>
            <a:r>
              <a:rPr lang="en-US" sz="2800" b="1" dirty="0"/>
              <a:t>Releases are posted on BuildersClub.org/advisors</a:t>
            </a:r>
          </a:p>
        </p:txBody>
      </p:sp>
      <p:pic>
        <p:nvPicPr>
          <p:cNvPr id="21" name="Picture 20" descr="Text, letter&#10;&#10;Description automatically generated">
            <a:extLst>
              <a:ext uri="{FF2B5EF4-FFF2-40B4-BE49-F238E27FC236}">
                <a16:creationId xmlns:a16="http://schemas.microsoft.com/office/drawing/2014/main" id="{A5A70714-0D9E-11B7-41C7-57B6514BAD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914" y="1624219"/>
            <a:ext cx="3792682" cy="490817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8987866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6">
            <a:extLst>
              <a:ext uri="{FF2B5EF4-FFF2-40B4-BE49-F238E27FC236}">
                <a16:creationId xmlns:a16="http://schemas.microsoft.com/office/drawing/2014/main" id="{97A5D007-D667-4367-B8D3-B3518281A7EA}"/>
              </a:ext>
            </a:extLst>
          </p:cNvPr>
          <p:cNvSpPr txBox="1">
            <a:spLocks/>
          </p:cNvSpPr>
          <p:nvPr/>
        </p:nvSpPr>
        <p:spPr>
          <a:xfrm>
            <a:off x="0" y="122238"/>
            <a:ext cx="9144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5400" dirty="0"/>
              <a:t>Award opportunities</a:t>
            </a:r>
          </a:p>
        </p:txBody>
      </p:sp>
      <p:pic>
        <p:nvPicPr>
          <p:cNvPr id="9" name="Picture 8" descr="A picture containing text, picture frame&#10;&#10;Description automatically generated">
            <a:extLst>
              <a:ext uri="{FF2B5EF4-FFF2-40B4-BE49-F238E27FC236}">
                <a16:creationId xmlns:a16="http://schemas.microsoft.com/office/drawing/2014/main" id="{42591DAC-93CB-6372-564B-DE4F1D056CA1}"/>
              </a:ext>
            </a:extLst>
          </p:cNvPr>
          <p:cNvPicPr>
            <a:picLocks noChangeAspect="1"/>
          </p:cNvPicPr>
          <p:nvPr/>
        </p:nvPicPr>
        <p:blipFill rotWithShape="1">
          <a:blip r:embed="rId4">
            <a:extLst>
              <a:ext uri="{28A0092B-C50C-407E-A947-70E740481C1C}">
                <a14:useLocalDpi xmlns:a14="http://schemas.microsoft.com/office/drawing/2010/main" val="0"/>
              </a:ext>
            </a:extLst>
          </a:blip>
          <a:srcRect l="5467"/>
          <a:stretch/>
        </p:blipFill>
        <p:spPr>
          <a:xfrm>
            <a:off x="0" y="1676400"/>
            <a:ext cx="9144000" cy="5257800"/>
          </a:xfrm>
          <a:prstGeom prst="rect">
            <a:avLst/>
          </a:prstGeom>
        </p:spPr>
      </p:pic>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5400" dirty="0"/>
              <a:t>Individuals</a:t>
            </a:r>
          </a:p>
        </p:txBody>
      </p:sp>
      <p:sp>
        <p:nvSpPr>
          <p:cNvPr id="9" name="TextBox 8">
            <a:extLst>
              <a:ext uri="{FF2B5EF4-FFF2-40B4-BE49-F238E27FC236}">
                <a16:creationId xmlns:a16="http://schemas.microsoft.com/office/drawing/2014/main" id="{F92E2C2A-250C-4056-82C2-49F037761A1A}"/>
              </a:ext>
            </a:extLst>
          </p:cNvPr>
          <p:cNvSpPr txBox="1"/>
          <p:nvPr/>
        </p:nvSpPr>
        <p:spPr>
          <a:xfrm>
            <a:off x="0" y="1147228"/>
            <a:ext cx="9144000" cy="769441"/>
          </a:xfrm>
          <a:prstGeom prst="rect">
            <a:avLst/>
          </a:prstGeom>
          <a:solidFill>
            <a:srgbClr val="92BE5E"/>
          </a:solidFill>
        </p:spPr>
        <p:txBody>
          <a:bodyPr wrap="square" rtlCol="0">
            <a:spAutoFit/>
          </a:bodyPr>
          <a:lstStyle/>
          <a:p>
            <a:pPr algn="ctr"/>
            <a:r>
              <a:rPr lang="en-US" sz="4400" b="1" dirty="0"/>
              <a:t>Distinguished Club Officer</a:t>
            </a:r>
          </a:p>
        </p:txBody>
      </p:sp>
      <p:sp>
        <p:nvSpPr>
          <p:cNvPr id="11" name="TextBox 10">
            <a:extLst>
              <a:ext uri="{FF2B5EF4-FFF2-40B4-BE49-F238E27FC236}">
                <a16:creationId xmlns:a16="http://schemas.microsoft.com/office/drawing/2014/main" id="{DA85BFBA-D16B-F16C-04D5-D77318730EB2}"/>
              </a:ext>
            </a:extLst>
          </p:cNvPr>
          <p:cNvSpPr txBox="1"/>
          <p:nvPr/>
        </p:nvSpPr>
        <p:spPr>
          <a:xfrm>
            <a:off x="4572000" y="2160141"/>
            <a:ext cx="4038600" cy="1107996"/>
          </a:xfrm>
          <a:prstGeom prst="rect">
            <a:avLst/>
          </a:prstGeom>
          <a:noFill/>
        </p:spPr>
        <p:txBody>
          <a:bodyPr wrap="square" rtlCol="0">
            <a:spAutoFit/>
          </a:bodyPr>
          <a:lstStyle/>
          <a:p>
            <a:pPr marL="342900" indent="-342900">
              <a:buFont typeface="Arial" panose="020B0604020202020204" pitchFamily="34" charset="0"/>
              <a:buChar char="•"/>
            </a:pPr>
            <a:r>
              <a:rPr lang="en-US" sz="2400" b="1" dirty="0"/>
              <a:t>Nomination criteria</a:t>
            </a:r>
          </a:p>
          <a:p>
            <a:pPr marL="342900" indent="-342900">
              <a:buFont typeface="Arial" panose="020B0604020202020204" pitchFamily="34" charset="0"/>
              <a:buChar char="•"/>
            </a:pPr>
            <a:r>
              <a:rPr lang="en-US" sz="2400" b="1" dirty="0"/>
              <a:t>General award information</a:t>
            </a:r>
          </a:p>
          <a:p>
            <a:endParaRPr lang="en-US" dirty="0"/>
          </a:p>
        </p:txBody>
      </p:sp>
      <p:pic>
        <p:nvPicPr>
          <p:cNvPr id="3" name="Picture 2" descr="A picture containing person, indoor&#10;&#10;Description automatically generated">
            <a:extLst>
              <a:ext uri="{FF2B5EF4-FFF2-40B4-BE49-F238E27FC236}">
                <a16:creationId xmlns:a16="http://schemas.microsoft.com/office/drawing/2014/main" id="{D4ECE0A6-0324-A6A6-90E1-0B459124C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16669"/>
            <a:ext cx="9144000" cy="4970360"/>
          </a:xfrm>
          <a:prstGeom prst="rect">
            <a:avLst/>
          </a:prstGeom>
        </p:spPr>
      </p:pic>
      <p:sp>
        <p:nvSpPr>
          <p:cNvPr id="10" name="TextBox 9">
            <a:extLst>
              <a:ext uri="{FF2B5EF4-FFF2-40B4-BE49-F238E27FC236}">
                <a16:creationId xmlns:a16="http://schemas.microsoft.com/office/drawing/2014/main" id="{7BDD19B6-D446-59F5-8B84-B7FBCF60913B}"/>
              </a:ext>
            </a:extLst>
          </p:cNvPr>
          <p:cNvSpPr txBox="1"/>
          <p:nvPr/>
        </p:nvSpPr>
        <p:spPr>
          <a:xfrm>
            <a:off x="3581400" y="5471180"/>
            <a:ext cx="5562600" cy="523220"/>
          </a:xfrm>
          <a:prstGeom prst="rect">
            <a:avLst/>
          </a:prstGeom>
          <a:solidFill>
            <a:srgbClr val="FFFF00"/>
          </a:solidFill>
        </p:spPr>
        <p:txBody>
          <a:bodyPr wrap="square" rtlCol="0">
            <a:spAutoFit/>
          </a:bodyPr>
          <a:lstStyle/>
          <a:p>
            <a:r>
              <a:rPr lang="en-US" sz="2800" b="1" dirty="0"/>
              <a:t>Submit nominations by May 1, 2023</a:t>
            </a:r>
          </a:p>
        </p:txBody>
      </p:sp>
    </p:spTree>
    <p:custDataLst>
      <p:tags r:id="rId1"/>
    </p:custDataLst>
    <p:extLst>
      <p:ext uri="{BB962C8B-B14F-4D97-AF65-F5344CB8AC3E}">
        <p14:creationId xmlns:p14="http://schemas.microsoft.com/office/powerpoint/2010/main" val="287038588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5400" dirty="0"/>
              <a:t>Individuals</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r>
              <a:rPr lang="en-US" sz="4400" b="1" dirty="0"/>
              <a:t>Distinguished Club Advisor</a:t>
            </a:r>
          </a:p>
        </p:txBody>
      </p:sp>
      <p:pic>
        <p:nvPicPr>
          <p:cNvPr id="12" name="Picture 11" descr="A picture containing person&#10;&#10;Description automatically generated">
            <a:extLst>
              <a:ext uri="{FF2B5EF4-FFF2-40B4-BE49-F238E27FC236}">
                <a16:creationId xmlns:a16="http://schemas.microsoft.com/office/drawing/2014/main" id="{268E9335-2B65-BA13-6CFF-69DDDB451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3" y="1988641"/>
            <a:ext cx="9144000" cy="5486400"/>
          </a:xfrm>
          <a:prstGeom prst="rect">
            <a:avLst/>
          </a:prstGeom>
        </p:spPr>
      </p:pic>
      <p:sp>
        <p:nvSpPr>
          <p:cNvPr id="13" name="TextBox 12">
            <a:extLst>
              <a:ext uri="{FF2B5EF4-FFF2-40B4-BE49-F238E27FC236}">
                <a16:creationId xmlns:a16="http://schemas.microsoft.com/office/drawing/2014/main" id="{51918942-8047-B75A-F165-CE5EC0D5A3C0}"/>
              </a:ext>
            </a:extLst>
          </p:cNvPr>
          <p:cNvSpPr txBox="1"/>
          <p:nvPr/>
        </p:nvSpPr>
        <p:spPr>
          <a:xfrm>
            <a:off x="2133600" y="6212542"/>
            <a:ext cx="5638800" cy="523220"/>
          </a:xfrm>
          <a:prstGeom prst="rect">
            <a:avLst/>
          </a:prstGeom>
          <a:solidFill>
            <a:srgbClr val="FFFF00"/>
          </a:solidFill>
        </p:spPr>
        <p:txBody>
          <a:bodyPr wrap="square" rtlCol="0">
            <a:spAutoFit/>
          </a:bodyPr>
          <a:lstStyle/>
          <a:p>
            <a:r>
              <a:rPr lang="en-US" sz="2800" b="1" dirty="0"/>
              <a:t>Submit nominations by May 1, 2023</a:t>
            </a:r>
          </a:p>
        </p:txBody>
      </p:sp>
    </p:spTree>
    <p:custDataLst>
      <p:tags r:id="rId1"/>
    </p:custDataLst>
    <p:extLst>
      <p:ext uri="{BB962C8B-B14F-4D97-AF65-F5344CB8AC3E}">
        <p14:creationId xmlns:p14="http://schemas.microsoft.com/office/powerpoint/2010/main" val="343195528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54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pic>
        <p:nvPicPr>
          <p:cNvPr id="4" name="Picture 3" descr="A picture containing person&#10;&#10;Description automatically generated">
            <a:extLst>
              <a:ext uri="{FF2B5EF4-FFF2-40B4-BE49-F238E27FC236}">
                <a16:creationId xmlns:a16="http://schemas.microsoft.com/office/drawing/2014/main" id="{88A7C167-625D-7ED6-A83B-B057817A4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01838"/>
            <a:ext cx="9144000" cy="4970360"/>
          </a:xfrm>
          <a:prstGeom prst="rect">
            <a:avLst/>
          </a:prstGeom>
        </p:spPr>
      </p:pic>
      <p:sp>
        <p:nvSpPr>
          <p:cNvPr id="2" name="TextBox 1">
            <a:extLst>
              <a:ext uri="{FF2B5EF4-FFF2-40B4-BE49-F238E27FC236}">
                <a16:creationId xmlns:a16="http://schemas.microsoft.com/office/drawing/2014/main" id="{032D2B26-1EBF-E460-65CE-E450792E576E}"/>
              </a:ext>
            </a:extLst>
          </p:cNvPr>
          <p:cNvSpPr txBox="1"/>
          <p:nvPr/>
        </p:nvSpPr>
        <p:spPr>
          <a:xfrm>
            <a:off x="638629" y="6212542"/>
            <a:ext cx="7543800" cy="523220"/>
          </a:xfrm>
          <a:prstGeom prst="rect">
            <a:avLst/>
          </a:prstGeom>
          <a:solidFill>
            <a:srgbClr val="FFFF00"/>
          </a:solidFill>
        </p:spPr>
        <p:txBody>
          <a:bodyPr wrap="square" rtlCol="0">
            <a:spAutoFit/>
          </a:bodyPr>
          <a:lstStyle/>
          <a:p>
            <a:r>
              <a:rPr lang="en-US" sz="2800" b="1" dirty="0"/>
              <a:t>Reports may be submitted May 1 - June 10, 2023</a:t>
            </a:r>
          </a:p>
        </p:txBody>
      </p:sp>
    </p:spTree>
    <p:custDataLst>
      <p:tags r:id="rId1"/>
    </p:custDataLst>
    <p:extLst>
      <p:ext uri="{BB962C8B-B14F-4D97-AF65-F5344CB8AC3E}">
        <p14:creationId xmlns:p14="http://schemas.microsoft.com/office/powerpoint/2010/main" val="269167683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54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8" name="TextBox 7">
            <a:extLst>
              <a:ext uri="{FF2B5EF4-FFF2-40B4-BE49-F238E27FC236}">
                <a16:creationId xmlns:a16="http://schemas.microsoft.com/office/drawing/2014/main" id="{168214DA-7706-CD56-63E2-A4CB5CB9A06A}"/>
              </a:ext>
            </a:extLst>
          </p:cNvPr>
          <p:cNvSpPr txBox="1"/>
          <p:nvPr/>
        </p:nvSpPr>
        <p:spPr>
          <a:xfrm>
            <a:off x="762000" y="2706561"/>
            <a:ext cx="7924800" cy="2585323"/>
          </a:xfrm>
          <a:prstGeom prst="rect">
            <a:avLst/>
          </a:prstGeom>
          <a:noFill/>
        </p:spPr>
        <p:txBody>
          <a:bodyPr wrap="square">
            <a:spAutoFit/>
          </a:bodyPr>
          <a:lstStyle/>
          <a:p>
            <a:r>
              <a:rPr lang="en-US" sz="2400" dirty="0">
                <a:solidFill>
                  <a:srgbClr val="000000"/>
                </a:solidFill>
                <a:latin typeface="Arial" panose="020B0604020202020204" pitchFamily="34" charset="0"/>
                <a:cs typeface="Arial" panose="020B0604020202020204" pitchFamily="34" charset="0"/>
              </a:rPr>
              <a:t>You</a:t>
            </a:r>
            <a:r>
              <a:rPr lang="en-US" sz="2400" b="0" i="0" dirty="0">
                <a:solidFill>
                  <a:srgbClr val="000000"/>
                </a:solidFill>
                <a:effectLst/>
                <a:latin typeface="Arial" panose="020B0604020202020204" pitchFamily="34" charset="0"/>
                <a:cs typeface="Arial" panose="020B0604020202020204" pitchFamily="34" charset="0"/>
              </a:rPr>
              <a:t>r club can be recognized as either a Distinguished Club or an Honor Club based on the number of points it </a:t>
            </a:r>
            <a:r>
              <a:rPr lang="en-US" sz="2400" dirty="0">
                <a:solidFill>
                  <a:srgbClr val="000000"/>
                </a:solidFill>
                <a:latin typeface="Arial" panose="020B0604020202020204" pitchFamily="34" charset="0"/>
                <a:cs typeface="Arial" panose="020B0604020202020204" pitchFamily="34" charset="0"/>
              </a:rPr>
              <a:t>earns from</a:t>
            </a:r>
            <a:r>
              <a:rPr lang="en-US" sz="2400" b="0" i="0" dirty="0">
                <a:solidFill>
                  <a:srgbClr val="000000"/>
                </a:solidFill>
                <a:effectLst/>
                <a:latin typeface="Arial" panose="020B0604020202020204" pitchFamily="34" charset="0"/>
                <a:cs typeface="Arial" panose="020B0604020202020204" pitchFamily="34" charset="0"/>
              </a:rPr>
              <a:t> </a:t>
            </a:r>
            <a:r>
              <a:rPr lang="en-US" sz="2400" dirty="0">
                <a:solidFill>
                  <a:srgbClr val="000000"/>
                </a:solidFill>
                <a:latin typeface="Arial" panose="020B0604020202020204" pitchFamily="34" charset="0"/>
                <a:cs typeface="Arial" panose="020B0604020202020204" pitchFamily="34" charset="0"/>
              </a:rPr>
              <a:t>responses to the report’s question</a:t>
            </a:r>
            <a:r>
              <a:rPr lang="en-US" sz="2400" b="0" i="0" dirty="0">
                <a:solidFill>
                  <a:srgbClr val="000000"/>
                </a:solidFill>
                <a:effectLst/>
                <a:latin typeface="Arial" panose="020B0604020202020204" pitchFamily="34" charset="0"/>
                <a:cs typeface="Arial" panose="020B0604020202020204" pitchFamily="34" charset="0"/>
              </a:rPr>
              <a:t>s.</a:t>
            </a:r>
          </a:p>
          <a:p>
            <a:endParaRPr lang="en-US" sz="2400" dirty="0">
              <a:solidFill>
                <a:srgbClr val="000000"/>
              </a:solidFill>
              <a:latin typeface="Arial" panose="020B0604020202020204" pitchFamily="34" charset="0"/>
              <a:cs typeface="Arial" panose="020B0604020202020204" pitchFamily="34" charset="0"/>
            </a:endParaRPr>
          </a:p>
          <a:p>
            <a:pPr algn="ctr"/>
            <a:r>
              <a:rPr lang="en-US" sz="2400" b="1" i="0" dirty="0">
                <a:solidFill>
                  <a:srgbClr val="23272C"/>
                </a:solidFill>
                <a:effectLst/>
                <a:latin typeface="Arial" panose="020B0604020202020204" pitchFamily="34" charset="0"/>
                <a:cs typeface="Arial" panose="020B0604020202020204" pitchFamily="34" charset="0"/>
              </a:rPr>
              <a:t>Earn 15 points or more  →  Distinguished Club</a:t>
            </a:r>
          </a:p>
          <a:p>
            <a:pPr algn="ctr"/>
            <a:r>
              <a:rPr lang="en-US" sz="2400" b="1" i="0" dirty="0">
                <a:solidFill>
                  <a:srgbClr val="23272C"/>
                </a:solidFill>
                <a:effectLst/>
                <a:latin typeface="Arial" panose="020B0604020202020204" pitchFamily="34" charset="0"/>
                <a:cs typeface="Arial" panose="020B0604020202020204" pitchFamily="34" charset="0"/>
              </a:rPr>
              <a:t>Earn 10 – 14 points →  Honor Club</a:t>
            </a:r>
          </a:p>
          <a:p>
            <a:endParaRPr lang="en-US" dirty="0"/>
          </a:p>
        </p:txBody>
      </p:sp>
      <p:pic>
        <p:nvPicPr>
          <p:cNvPr id="3" name="Picture 2" descr="Text, logo&#10;&#10;Description automatically generated">
            <a:extLst>
              <a:ext uri="{FF2B5EF4-FFF2-40B4-BE49-F238E27FC236}">
                <a16:creationId xmlns:a16="http://schemas.microsoft.com/office/drawing/2014/main" id="{35E389F4-F221-48D3-E3AD-AE12830F0C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custDataLst>
      <p:tags r:id="rId1"/>
    </p:custDataLst>
    <p:extLst>
      <p:ext uri="{BB962C8B-B14F-4D97-AF65-F5344CB8AC3E}">
        <p14:creationId xmlns:p14="http://schemas.microsoft.com/office/powerpoint/2010/main" val="405663165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54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11759"/>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8" name="TextBox 7">
            <a:extLst>
              <a:ext uri="{FF2B5EF4-FFF2-40B4-BE49-F238E27FC236}">
                <a16:creationId xmlns:a16="http://schemas.microsoft.com/office/drawing/2014/main" id="{168214DA-7706-CD56-63E2-A4CB5CB9A06A}"/>
              </a:ext>
            </a:extLst>
          </p:cNvPr>
          <p:cNvSpPr txBox="1"/>
          <p:nvPr/>
        </p:nvSpPr>
        <p:spPr>
          <a:xfrm>
            <a:off x="914400" y="1784152"/>
            <a:ext cx="7391400" cy="4616648"/>
          </a:xfrm>
          <a:prstGeom prst="rect">
            <a:avLst/>
          </a:prstGeom>
          <a:noFill/>
        </p:spPr>
        <p:txBody>
          <a:bodyPr wrap="square">
            <a:spAutoFit/>
          </a:bodyPr>
          <a:lstStyle/>
          <a:p>
            <a:pPr>
              <a:lnSpc>
                <a:spcPct val="150000"/>
              </a:lnSpc>
            </a:pPr>
            <a:r>
              <a:rPr lang="en-US" sz="3600" b="1" i="0" dirty="0">
                <a:solidFill>
                  <a:srgbClr val="000000"/>
                </a:solidFill>
                <a:effectLst/>
                <a:latin typeface="+mj-lt"/>
              </a:rPr>
              <a:t>Sample Report Questions</a:t>
            </a:r>
          </a:p>
          <a:p>
            <a:pPr marL="342900" indent="-342900">
              <a:buFont typeface="Arial" panose="020B0604020202020204" pitchFamily="34" charset="0"/>
              <a:buChar char="•"/>
            </a:pPr>
            <a:r>
              <a:rPr lang="en-US" sz="2400" b="0" i="0" dirty="0">
                <a:solidFill>
                  <a:srgbClr val="000000"/>
                </a:solidFill>
                <a:effectLst/>
              </a:rPr>
              <a:t>Did your club host an installation ceremony for new members at the start of the club year?</a:t>
            </a:r>
          </a:p>
          <a:p>
            <a:pPr marL="342900" indent="-342900">
              <a:buFont typeface="Arial" panose="020B0604020202020204" pitchFamily="34" charset="0"/>
              <a:buChar char="•"/>
            </a:pPr>
            <a:r>
              <a:rPr lang="en-US" sz="2400" b="0" i="0" dirty="0">
                <a:solidFill>
                  <a:srgbClr val="000000"/>
                </a:solidFill>
                <a:effectLst/>
              </a:rPr>
              <a:t>Did your club elect officers the previous year or within the first three months of the current school year?</a:t>
            </a:r>
          </a:p>
          <a:p>
            <a:pPr marL="342900" indent="-342900">
              <a:buFont typeface="Arial" panose="020B0604020202020204" pitchFamily="34" charset="0"/>
              <a:buChar char="•"/>
            </a:pPr>
            <a:r>
              <a:rPr lang="en-US" sz="2400" b="0" i="0" dirty="0">
                <a:solidFill>
                  <a:srgbClr val="000000"/>
                </a:solidFill>
                <a:effectLst/>
              </a:rPr>
              <a:t>Did the club organize and conduct at least one school-wide service project during the year?</a:t>
            </a:r>
          </a:p>
          <a:p>
            <a:pPr marL="342900" indent="-342900">
              <a:buFont typeface="Arial" panose="020B0604020202020204" pitchFamily="34" charset="0"/>
              <a:buChar char="•"/>
            </a:pPr>
            <a:r>
              <a:rPr lang="en-US" sz="2400" b="0" i="0" dirty="0">
                <a:solidFill>
                  <a:srgbClr val="000000"/>
                </a:solidFill>
                <a:effectLst/>
              </a:rPr>
              <a:t>Did the club secretary keep minutes for club meetings?</a:t>
            </a:r>
            <a:endParaRPr lang="en-US" sz="2400" dirty="0"/>
          </a:p>
          <a:p>
            <a:pPr marL="342900" indent="-342900">
              <a:buFont typeface="Arial" panose="020B0604020202020204" pitchFamily="34" charset="0"/>
              <a:buChar char="•"/>
            </a:pPr>
            <a:r>
              <a:rPr lang="en-US" sz="2400" b="0" i="0" dirty="0">
                <a:solidFill>
                  <a:srgbClr val="000000"/>
                </a:solidFill>
                <a:effectLst/>
              </a:rPr>
              <a:t>Did the club establish one or more committees?</a:t>
            </a:r>
          </a:p>
          <a:p>
            <a:pPr marL="342900" indent="-342900">
              <a:buFont typeface="Arial" panose="020B0604020202020204" pitchFamily="34" charset="0"/>
              <a:buChar char="•"/>
            </a:pPr>
            <a:r>
              <a:rPr lang="en-US" sz="2400" b="0" i="0" dirty="0">
                <a:solidFill>
                  <a:srgbClr val="000000"/>
                </a:solidFill>
                <a:effectLst/>
              </a:rPr>
              <a:t>Did your club </a:t>
            </a:r>
            <a:r>
              <a:rPr lang="en-US" sz="2400" dirty="0">
                <a:solidFill>
                  <a:srgbClr val="000000"/>
                </a:solidFill>
              </a:rPr>
              <a:t>use the </a:t>
            </a:r>
            <a:r>
              <a:rPr lang="en-US" sz="2400" b="0" i="0" dirty="0">
                <a:solidFill>
                  <a:srgbClr val="000000"/>
                </a:solidFill>
                <a:effectLst/>
              </a:rPr>
              <a:t>IDEA guide for service?</a:t>
            </a:r>
            <a:endParaRPr lang="en-US" sz="2400" dirty="0"/>
          </a:p>
          <a:p>
            <a:pPr marL="342900" indent="-342900">
              <a:buFont typeface="Arial" panose="020B0604020202020204" pitchFamily="34" charset="0"/>
              <a:buChar char="•"/>
            </a:pPr>
            <a:r>
              <a:rPr lang="en-US" sz="2400" b="0" i="0" dirty="0">
                <a:solidFill>
                  <a:srgbClr val="000000"/>
                </a:solidFill>
                <a:effectLst/>
              </a:rPr>
              <a:t>Did club officers receive training?</a:t>
            </a:r>
            <a:endParaRPr lang="en-US" sz="2400" dirty="0">
              <a:solidFill>
                <a:srgbClr val="000000"/>
              </a:solidFill>
            </a:endParaRPr>
          </a:p>
        </p:txBody>
      </p:sp>
      <p:pic>
        <p:nvPicPr>
          <p:cNvPr id="2" name="Picture 1" descr="Text, logo&#10;&#10;Description automatically generated">
            <a:extLst>
              <a:ext uri="{FF2B5EF4-FFF2-40B4-BE49-F238E27FC236}">
                <a16:creationId xmlns:a16="http://schemas.microsoft.com/office/drawing/2014/main" id="{FDA6C0E9-5DE1-6BFF-5A5F-A33CA31ED0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custDataLst>
      <p:tags r:id="rId1"/>
    </p:custDataLst>
    <p:extLst>
      <p:ext uri="{BB962C8B-B14F-4D97-AF65-F5344CB8AC3E}">
        <p14:creationId xmlns:p14="http://schemas.microsoft.com/office/powerpoint/2010/main" val="135002153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nnis, person, racket, player&#10;&#10;Description automatically generated">
            <a:extLst>
              <a:ext uri="{FF2B5EF4-FFF2-40B4-BE49-F238E27FC236}">
                <a16:creationId xmlns:a16="http://schemas.microsoft.com/office/drawing/2014/main" id="{4F523D51-CA65-2E2A-559C-4EE24B632B51}"/>
              </a:ext>
            </a:extLst>
          </p:cNvPr>
          <p:cNvPicPr>
            <a:picLocks noChangeAspect="1"/>
          </p:cNvPicPr>
          <p:nvPr/>
        </p:nvPicPr>
        <p:blipFill rotWithShape="1">
          <a:blip r:embed="rId4">
            <a:extLst>
              <a:ext uri="{28A0092B-C50C-407E-A947-70E740481C1C}">
                <a14:useLocalDpi xmlns:a14="http://schemas.microsoft.com/office/drawing/2010/main" val="0"/>
              </a:ext>
            </a:extLst>
          </a:blip>
          <a:srcRect l="13043" t="12901"/>
          <a:stretch/>
        </p:blipFill>
        <p:spPr>
          <a:xfrm>
            <a:off x="1" y="2017234"/>
            <a:ext cx="9173028" cy="5512872"/>
          </a:xfrm>
          <a:prstGeom prst="rect">
            <a:avLst/>
          </a:prstGeom>
        </p:spPr>
      </p:pic>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228600" y="198438"/>
            <a:ext cx="9144000" cy="868362"/>
          </a:xfrm>
        </p:spPr>
        <p:txBody>
          <a:bodyPr>
            <a:noAutofit/>
          </a:bodyPr>
          <a:lstStyle/>
          <a:p>
            <a:pPr algn="ctr"/>
            <a:r>
              <a:rPr lang="en-US" sz="6000" dirty="0"/>
              <a:t>Clubs</a:t>
            </a:r>
          </a:p>
        </p:txBody>
      </p:sp>
      <p:sp>
        <p:nvSpPr>
          <p:cNvPr id="7" name="TextBox 6">
            <a:extLst>
              <a:ext uri="{FF2B5EF4-FFF2-40B4-BE49-F238E27FC236}">
                <a16:creationId xmlns:a16="http://schemas.microsoft.com/office/drawing/2014/main" id="{3025AD79-1AC3-4A9F-858F-9F39DBCBC8D4}"/>
              </a:ext>
            </a:extLst>
          </p:cNvPr>
          <p:cNvSpPr txBox="1"/>
          <p:nvPr/>
        </p:nvSpPr>
        <p:spPr>
          <a:xfrm>
            <a:off x="0" y="1265238"/>
            <a:ext cx="9144000" cy="769441"/>
          </a:xfrm>
          <a:prstGeom prst="rect">
            <a:avLst/>
          </a:prstGeom>
          <a:solidFill>
            <a:srgbClr val="92BE5E"/>
          </a:solidFill>
        </p:spPr>
        <p:txBody>
          <a:bodyPr wrap="square" rtlCol="0">
            <a:spAutoFit/>
          </a:bodyPr>
          <a:lstStyle/>
          <a:p>
            <a:pPr algn="ctr"/>
            <a:r>
              <a:rPr lang="en-US" sz="4400" b="1" dirty="0"/>
              <a:t>Single Service</a:t>
            </a:r>
          </a:p>
        </p:txBody>
      </p:sp>
      <p:sp>
        <p:nvSpPr>
          <p:cNvPr id="9" name="TextBox 8">
            <a:extLst>
              <a:ext uri="{FF2B5EF4-FFF2-40B4-BE49-F238E27FC236}">
                <a16:creationId xmlns:a16="http://schemas.microsoft.com/office/drawing/2014/main" id="{69DBCAC8-6DEE-4A91-8D2B-35970E0F4B90}"/>
              </a:ext>
            </a:extLst>
          </p:cNvPr>
          <p:cNvSpPr txBox="1"/>
          <p:nvPr/>
        </p:nvSpPr>
        <p:spPr>
          <a:xfrm>
            <a:off x="4586514" y="2309317"/>
            <a:ext cx="4038600" cy="4247317"/>
          </a:xfrm>
          <a:prstGeom prst="rect">
            <a:avLst/>
          </a:prstGeom>
          <a:noFill/>
        </p:spPr>
        <p:txBody>
          <a:bodyPr wrap="square" rtlCol="0">
            <a:spAutoFit/>
          </a:bodyPr>
          <a:lstStyle/>
          <a:p>
            <a:pPr marL="342900" indent="-342900">
              <a:buFont typeface="Arial" panose="020B0604020202020204" pitchFamily="34" charset="0"/>
              <a:buChar char="•"/>
            </a:pPr>
            <a:r>
              <a:rPr lang="en-US" sz="2400" b="1" dirty="0"/>
              <a:t>The service need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The project plan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Project implementation steps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Final results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Public Awareness</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Member impact</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Additional information</a:t>
            </a:r>
          </a:p>
          <a:p>
            <a:endParaRPr lang="en-US" dirty="0"/>
          </a:p>
        </p:txBody>
      </p:sp>
      <p:sp>
        <p:nvSpPr>
          <p:cNvPr id="2" name="TextBox 1">
            <a:extLst>
              <a:ext uri="{FF2B5EF4-FFF2-40B4-BE49-F238E27FC236}">
                <a16:creationId xmlns:a16="http://schemas.microsoft.com/office/drawing/2014/main" id="{3D68AD17-43E9-7D2B-C28D-E7313CC78D24}"/>
              </a:ext>
            </a:extLst>
          </p:cNvPr>
          <p:cNvSpPr txBox="1"/>
          <p:nvPr/>
        </p:nvSpPr>
        <p:spPr>
          <a:xfrm>
            <a:off x="518886" y="6334780"/>
            <a:ext cx="8380185" cy="523220"/>
          </a:xfrm>
          <a:prstGeom prst="rect">
            <a:avLst/>
          </a:prstGeom>
          <a:solidFill>
            <a:srgbClr val="FFFF00"/>
          </a:solidFill>
        </p:spPr>
        <p:txBody>
          <a:bodyPr wrap="square" rtlCol="0">
            <a:spAutoFit/>
          </a:bodyPr>
          <a:lstStyle/>
          <a:p>
            <a:r>
              <a:rPr lang="en-US" sz="2800" b="1" dirty="0"/>
              <a:t>Entries can be submitted May 1 – June 10, 2023</a:t>
            </a:r>
          </a:p>
        </p:txBody>
      </p:sp>
    </p:spTree>
    <p:custDataLst>
      <p:tags r:id="rId1"/>
    </p:custDataLst>
    <p:extLst>
      <p:ext uri="{BB962C8B-B14F-4D97-AF65-F5344CB8AC3E}">
        <p14:creationId xmlns:p14="http://schemas.microsoft.com/office/powerpoint/2010/main" val="76682789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0" y="76200"/>
            <a:ext cx="9144000" cy="868362"/>
          </a:xfrm>
        </p:spPr>
        <p:txBody>
          <a:bodyPr>
            <a:noAutofit/>
          </a:bodyPr>
          <a:lstStyle/>
          <a:p>
            <a:pPr algn="ctr"/>
            <a:r>
              <a:rPr lang="en-US" sz="4800" dirty="0"/>
              <a:t>How recognition is shared</a:t>
            </a:r>
          </a:p>
        </p:txBody>
      </p:sp>
      <p:sp>
        <p:nvSpPr>
          <p:cNvPr id="3" name="TextBox 2">
            <a:extLst>
              <a:ext uri="{FF2B5EF4-FFF2-40B4-BE49-F238E27FC236}">
                <a16:creationId xmlns:a16="http://schemas.microsoft.com/office/drawing/2014/main" id="{61720E66-2985-79AC-92E3-6B554DD4DFF7}"/>
              </a:ext>
            </a:extLst>
          </p:cNvPr>
          <p:cNvSpPr txBox="1"/>
          <p:nvPr/>
        </p:nvSpPr>
        <p:spPr>
          <a:xfrm>
            <a:off x="609600" y="1676400"/>
            <a:ext cx="7848600" cy="5117106"/>
          </a:xfrm>
          <a:prstGeom prst="rect">
            <a:avLst/>
          </a:prstGeom>
          <a:noFill/>
        </p:spPr>
        <p:txBody>
          <a:bodyPr wrap="square">
            <a:spAutoFit/>
          </a:bodyPr>
          <a:lstStyle/>
          <a:p>
            <a:pPr marL="0" marR="0">
              <a:lnSpc>
                <a:spcPct val="107000"/>
              </a:lnSpc>
              <a:spcBef>
                <a:spcPts val="0"/>
              </a:spcBef>
              <a:spcAft>
                <a:spcPts val="800"/>
              </a:spcAft>
            </a:pPr>
            <a:r>
              <a:rPr lang="en-US" sz="3600" b="1" dirty="0">
                <a:effectLst/>
                <a:latin typeface="Calibri" panose="020F0502020204030204" pitchFamily="34" charset="0"/>
                <a:ea typeface="Calibri" panose="020F0502020204030204" pitchFamily="34" charset="0"/>
                <a:cs typeface="Times New Roman" panose="02020603050405020304" pitchFamily="18" charset="0"/>
              </a:rPr>
              <a:t>Digital award recognition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Award recognition is provided digitally. </a:t>
            </a:r>
            <a:r>
              <a:rPr lang="en-US" sz="2400" dirty="0">
                <a:latin typeface="Calibri" panose="020F0502020204030204" pitchFamily="34" charset="0"/>
                <a:ea typeface="Calibri" panose="020F0502020204030204" pitchFamily="34" charset="0"/>
                <a:cs typeface="Times New Roman" panose="02020603050405020304" pitchFamily="18" charset="0"/>
              </a:rPr>
              <a:t>L</a:t>
            </a:r>
            <a:r>
              <a:rPr lang="en-US" sz="2400" dirty="0">
                <a:effectLst/>
                <a:latin typeface="Calibri" panose="020F0502020204030204" pitchFamily="34" charset="0"/>
                <a:ea typeface="Calibri" panose="020F0502020204030204" pitchFamily="34" charset="0"/>
                <a:cs typeface="Times New Roman" panose="02020603050405020304" pitchFamily="18" charset="0"/>
              </a:rPr>
              <a:t>etters, certificates and electronic badges are posted online for download. </a:t>
            </a:r>
          </a:p>
          <a:p>
            <a:pPr marL="342900" marR="0" indent="-342900">
              <a:lnSpc>
                <a:spcPct val="107000"/>
              </a:lnSpc>
              <a:spcBef>
                <a:spcPts val="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Determine how to distribute recognitions:</a:t>
            </a:r>
          </a:p>
          <a:p>
            <a:pPr marL="800100" lvl="1" indent="-342900">
              <a:lnSpc>
                <a:spcPct val="107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email a digital copy</a:t>
            </a:r>
          </a:p>
          <a:p>
            <a:pPr marL="800100" lvl="1" indent="-342900">
              <a:lnSpc>
                <a:spcPct val="107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print to present or mail a hard copy</a:t>
            </a:r>
          </a:p>
          <a:p>
            <a:pPr marL="800100" lvl="1" indent="-342900">
              <a:lnSpc>
                <a:spcPct val="107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share a link </a:t>
            </a:r>
            <a:r>
              <a:rPr lang="en-US" sz="2400" dirty="0">
                <a:latin typeface="Calibri" panose="020F0502020204030204" pitchFamily="34" charset="0"/>
                <a:ea typeface="Calibri" panose="020F0502020204030204" pitchFamily="34" charset="0"/>
                <a:cs typeface="Times New Roman" panose="02020603050405020304" pitchFamily="18" charset="0"/>
              </a:rPr>
              <a:t>for </a:t>
            </a:r>
            <a:r>
              <a:rPr lang="en-US" sz="2400" dirty="0">
                <a:effectLst/>
                <a:latin typeface="Calibri" panose="020F0502020204030204" pitchFamily="34" charset="0"/>
                <a:ea typeface="Calibri" panose="020F0502020204030204" pitchFamily="34" charset="0"/>
                <a:cs typeface="Times New Roman" panose="02020603050405020304" pitchFamily="18" charset="0"/>
              </a:rPr>
              <a:t>recipients and their families to download recognition themselves.</a:t>
            </a:r>
          </a:p>
          <a:p>
            <a:pPr marL="342900" marR="0" indent="-342900">
              <a:lnSpc>
                <a:spcPct val="107000"/>
              </a:lnSpc>
              <a:spcBef>
                <a:spcPts val="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Award recipients are posted on the Builders Club website and shared in the monthly e-newsletter and                          social media. </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Text, logo&#10;&#10;Description automatically generated">
            <a:extLst>
              <a:ext uri="{FF2B5EF4-FFF2-40B4-BE49-F238E27FC236}">
                <a16:creationId xmlns:a16="http://schemas.microsoft.com/office/drawing/2014/main" id="{FC131E1D-9E9E-86A5-A6B6-F30459CB8E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22" b="18991"/>
          <a:stretch/>
        </p:blipFill>
        <p:spPr>
          <a:xfrm>
            <a:off x="7239000" y="5569670"/>
            <a:ext cx="1828800" cy="1288330"/>
          </a:xfrm>
          <a:prstGeom prst="rect">
            <a:avLst/>
          </a:prstGeom>
        </p:spPr>
      </p:pic>
    </p:spTree>
    <p:custDataLst>
      <p:tags r:id="rId1"/>
    </p:custDataLst>
    <p:extLst>
      <p:ext uri="{BB962C8B-B14F-4D97-AF65-F5344CB8AC3E}">
        <p14:creationId xmlns:p14="http://schemas.microsoft.com/office/powerpoint/2010/main" val="50464554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382000" cy="868362"/>
          </a:xfrm>
        </p:spPr>
        <p:txBody>
          <a:bodyPr>
            <a:noAutofit/>
          </a:bodyPr>
          <a:lstStyle/>
          <a:p>
            <a:pPr algn="ctr"/>
            <a:r>
              <a:rPr lang="en-US" sz="5400" dirty="0">
                <a:latin typeface="Verdana"/>
                <a:ea typeface="Verdana"/>
              </a:rPr>
              <a:t>Promote the club</a:t>
            </a:r>
          </a:p>
        </p:txBody>
      </p:sp>
      <p:pic>
        <p:nvPicPr>
          <p:cNvPr id="7" name="Picture 6">
            <a:extLst>
              <a:ext uri="{FF2B5EF4-FFF2-40B4-BE49-F238E27FC236}">
                <a16:creationId xmlns:a16="http://schemas.microsoft.com/office/drawing/2014/main" id="{29E6D518-784D-4C99-A2AF-FC1317FD4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676400"/>
            <a:ext cx="8991600" cy="5994400"/>
          </a:xfrm>
          <a:prstGeom prst="rect">
            <a:avLst/>
          </a:prstGeom>
        </p:spPr>
      </p:pic>
    </p:spTree>
    <p:custDataLst>
      <p:tags r:id="rId1"/>
    </p:custDataLst>
    <p:extLst>
      <p:ext uri="{BB962C8B-B14F-4D97-AF65-F5344CB8AC3E}">
        <p14:creationId xmlns:p14="http://schemas.microsoft.com/office/powerpoint/2010/main" val="17439727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10;&#10;Description automatically generated">
            <a:extLst>
              <a:ext uri="{FF2B5EF4-FFF2-40B4-BE49-F238E27FC236}">
                <a16:creationId xmlns:a16="http://schemas.microsoft.com/office/drawing/2014/main" id="{A0CA8758-1014-F5F8-5002-52090C849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00200"/>
            <a:ext cx="9245600" cy="5486400"/>
          </a:xfrm>
          <a:prstGeom prst="rect">
            <a:avLst/>
          </a:prstGeom>
        </p:spPr>
      </p:pic>
      <p:sp>
        <p:nvSpPr>
          <p:cNvPr id="3" name="TextBox 2">
            <a:extLst>
              <a:ext uri="{FF2B5EF4-FFF2-40B4-BE49-F238E27FC236}">
                <a16:creationId xmlns:a16="http://schemas.microsoft.com/office/drawing/2014/main" id="{BA84DF01-731C-DA98-AEF8-5B06CAA8AFE5}"/>
              </a:ext>
            </a:extLst>
          </p:cNvPr>
          <p:cNvSpPr txBox="1"/>
          <p:nvPr/>
        </p:nvSpPr>
        <p:spPr>
          <a:xfrm>
            <a:off x="4422475" y="2122098"/>
            <a:ext cx="4724400" cy="3231654"/>
          </a:xfrm>
          <a:prstGeom prst="rect">
            <a:avLst/>
          </a:prstGeom>
          <a:solidFill>
            <a:srgbClr val="92D050"/>
          </a:solidFill>
          <a:ln>
            <a:solidFill>
              <a:schemeClr val="tx1"/>
            </a:solidFill>
          </a:ln>
        </p:spPr>
        <p:txBody>
          <a:bodyPr wrap="square" lIns="91440" tIns="45720" rIns="91440" bIns="45720" rtlCol="0" anchor="t">
            <a:spAutoFit/>
          </a:bodyPr>
          <a:lstStyle/>
          <a:p>
            <a:endParaRPr lang="en-US" sz="2000" dirty="0"/>
          </a:p>
          <a:p>
            <a:r>
              <a:rPr lang="en-US" sz="2000" dirty="0">
                <a:cs typeface="Calibri"/>
              </a:rPr>
              <a:t>                         </a:t>
            </a:r>
            <a:r>
              <a:rPr lang="en-US" sz="7200" b="1" dirty="0">
                <a:solidFill>
                  <a:schemeClr val="bg1"/>
                </a:solidFill>
                <a:cs typeface="Calibri"/>
              </a:rPr>
              <a:t>Any </a:t>
            </a:r>
          </a:p>
          <a:p>
            <a:r>
              <a:rPr lang="en-US" sz="6600" b="1" dirty="0">
                <a:solidFill>
                  <a:schemeClr val="bg1"/>
                </a:solidFill>
                <a:cs typeface="Calibri"/>
              </a:rPr>
              <a:t>  questions?</a:t>
            </a:r>
            <a:endParaRPr lang="en-US" dirty="0">
              <a:solidFill>
                <a:schemeClr val="bg1"/>
              </a:solidFill>
            </a:endParaRPr>
          </a:p>
          <a:p>
            <a:pPr algn="ctr"/>
            <a:endParaRPr lang="en-US" sz="2000" b="1" dirty="0"/>
          </a:p>
          <a:p>
            <a:endParaRPr lang="en-US" sz="2000" dirty="0"/>
          </a:p>
        </p:txBody>
      </p:sp>
    </p:spTree>
    <p:custDataLst>
      <p:tags r:id="rId1"/>
    </p:custDataLst>
    <p:extLst>
      <p:ext uri="{BB962C8B-B14F-4D97-AF65-F5344CB8AC3E}">
        <p14:creationId xmlns:p14="http://schemas.microsoft.com/office/powerpoint/2010/main" val="372417794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6"/>
          <p:cNvSpPr txBox="1">
            <a:spLocks noChangeArrowheads="1"/>
          </p:cNvSpPr>
          <p:nvPr/>
        </p:nvSpPr>
        <p:spPr bwMode="auto">
          <a:xfrm>
            <a:off x="0" y="3200400"/>
            <a:ext cx="1600200" cy="457200"/>
          </a:xfrm>
          <a:prstGeom prst="rect">
            <a:avLst/>
          </a:prstGeom>
          <a:noFill/>
          <a:ln w="9525">
            <a:noFill/>
            <a:miter lim="800000"/>
            <a:headEnd/>
            <a:tailEnd/>
          </a:ln>
        </p:spPr>
        <p:txBody>
          <a:bodyPr>
            <a:spAutoFit/>
          </a:bodyPr>
          <a:lstStyle/>
          <a:p>
            <a:pPr>
              <a:spcBef>
                <a:spcPct val="50000"/>
              </a:spcBef>
            </a:pPr>
            <a:endParaRPr lang="en-US" dirty="0"/>
          </a:p>
        </p:txBody>
      </p:sp>
      <p:sp>
        <p:nvSpPr>
          <p:cNvPr id="5" name="Title 4"/>
          <p:cNvSpPr>
            <a:spLocks noGrp="1"/>
          </p:cNvSpPr>
          <p:nvPr>
            <p:ph type="title"/>
          </p:nvPr>
        </p:nvSpPr>
        <p:spPr>
          <a:xfrm>
            <a:off x="457200" y="0"/>
            <a:ext cx="8229600" cy="990600"/>
          </a:xfrm>
        </p:spPr>
        <p:txBody>
          <a:bodyPr>
            <a:noAutofit/>
          </a:bodyPr>
          <a:lstStyle/>
          <a:p>
            <a:pPr algn="ctr"/>
            <a:r>
              <a:rPr lang="en-US" sz="5400" dirty="0"/>
              <a:t>Thank you!</a:t>
            </a:r>
          </a:p>
        </p:txBody>
      </p:sp>
      <p:grpSp>
        <p:nvGrpSpPr>
          <p:cNvPr id="2" name="Group 1">
            <a:extLst>
              <a:ext uri="{FF2B5EF4-FFF2-40B4-BE49-F238E27FC236}">
                <a16:creationId xmlns:a16="http://schemas.microsoft.com/office/drawing/2014/main" id="{72FCA8ED-6467-1571-04D4-5F7DCBF62258}"/>
              </a:ext>
            </a:extLst>
          </p:cNvPr>
          <p:cNvGrpSpPr/>
          <p:nvPr/>
        </p:nvGrpSpPr>
        <p:grpSpPr>
          <a:xfrm>
            <a:off x="-7374" y="1612969"/>
            <a:ext cx="9144000" cy="5257800"/>
            <a:chOff x="-7374" y="1612969"/>
            <a:chExt cx="9144000" cy="5257800"/>
          </a:xfrm>
        </p:grpSpPr>
        <p:pic>
          <p:nvPicPr>
            <p:cNvPr id="4" name="Picture 3" descr="A picture containing person, person, standing, male&#10;&#10;Description automatically generated">
              <a:extLst>
                <a:ext uri="{FF2B5EF4-FFF2-40B4-BE49-F238E27FC236}">
                  <a16:creationId xmlns:a16="http://schemas.microsoft.com/office/drawing/2014/main" id="{1C231FFB-C6DE-81EA-5B1E-38251BD99C96}"/>
                </a:ext>
              </a:extLst>
            </p:cNvPr>
            <p:cNvPicPr>
              <a:picLocks noChangeAspect="1"/>
            </p:cNvPicPr>
            <p:nvPr/>
          </p:nvPicPr>
          <p:blipFill rotWithShape="1">
            <a:blip r:embed="rId4">
              <a:extLst>
                <a:ext uri="{28A0092B-C50C-407E-A947-70E740481C1C}">
                  <a14:useLocalDpi xmlns:a14="http://schemas.microsoft.com/office/drawing/2010/main" val="0"/>
                </a:ext>
              </a:extLst>
            </a:blip>
            <a:srcRect b="4167"/>
            <a:stretch/>
          </p:blipFill>
          <p:spPr>
            <a:xfrm>
              <a:off x="-7374" y="1612969"/>
              <a:ext cx="9144000" cy="5257800"/>
            </a:xfrm>
            <a:prstGeom prst="rect">
              <a:avLst/>
            </a:prstGeom>
          </p:spPr>
        </p:pic>
        <p:sp>
          <p:nvSpPr>
            <p:cNvPr id="6" name="TextBox 5">
              <a:extLst>
                <a:ext uri="{FF2B5EF4-FFF2-40B4-BE49-F238E27FC236}">
                  <a16:creationId xmlns:a16="http://schemas.microsoft.com/office/drawing/2014/main" id="{3EF6BF99-CC23-B3E6-7953-CBEF288C38CA}"/>
                </a:ext>
              </a:extLst>
            </p:cNvPr>
            <p:cNvSpPr txBox="1"/>
            <p:nvPr/>
          </p:nvSpPr>
          <p:spPr>
            <a:xfrm>
              <a:off x="430161" y="2133600"/>
              <a:ext cx="3581400" cy="4216539"/>
            </a:xfrm>
            <a:prstGeom prst="rect">
              <a:avLst/>
            </a:prstGeom>
            <a:noFill/>
          </p:spPr>
          <p:txBody>
            <a:bodyPr wrap="square" rtlCol="0">
              <a:spAutoFit/>
            </a:bodyPr>
            <a:lstStyle/>
            <a:p>
              <a:r>
                <a:rPr lang="en-US" sz="2400" b="1" dirty="0">
                  <a:solidFill>
                    <a:schemeClr val="bg1"/>
                  </a:solidFill>
                </a:rPr>
                <a:t>Luana Nisan </a:t>
              </a:r>
            </a:p>
            <a:p>
              <a:r>
                <a:rPr lang="en-US" sz="2400" b="1" dirty="0"/>
                <a:t>SLP Manager </a:t>
              </a:r>
            </a:p>
            <a:p>
              <a:r>
                <a:rPr lang="en-US" sz="2400" b="1" dirty="0"/>
                <a:t>lnissan@kiwanis.org</a:t>
              </a:r>
            </a:p>
            <a:p>
              <a:endParaRPr lang="en-US" sz="2400" b="1" dirty="0"/>
            </a:p>
            <a:p>
              <a:endParaRPr lang="en-US" sz="2400" b="1" dirty="0"/>
            </a:p>
            <a:p>
              <a:r>
                <a:rPr lang="en-US" sz="2400" b="1" dirty="0">
                  <a:solidFill>
                    <a:schemeClr val="bg1"/>
                  </a:solidFill>
                </a:rPr>
                <a:t>Lisa J. Pyron</a:t>
              </a:r>
            </a:p>
            <a:p>
              <a:r>
                <a:rPr lang="en-US" sz="2400" b="1" dirty="0"/>
                <a:t>SLP Development Specialist</a:t>
              </a:r>
            </a:p>
            <a:p>
              <a:r>
                <a:rPr lang="en-US" sz="2400" b="1" dirty="0"/>
                <a:t>lpyron@kiwanis.org</a:t>
              </a:r>
            </a:p>
            <a:p>
              <a:endParaRPr lang="en-US" sz="2400" b="1" dirty="0"/>
            </a:p>
            <a:p>
              <a:pPr marL="342900" indent="-342900">
                <a:buFont typeface="Arial" panose="020B0604020202020204" pitchFamily="34" charset="0"/>
                <a:buChar char="•"/>
              </a:pPr>
              <a:endParaRPr lang="en-US" sz="1000" b="1" dirty="0"/>
            </a:p>
            <a:p>
              <a:endParaRPr lang="en-US" dirty="0"/>
            </a:p>
          </p:txBody>
        </p:sp>
      </p:gr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ade548b-e066-4a27-8fa1-98c1fcc7d010">
      <Terms xmlns="http://schemas.microsoft.com/office/infopath/2007/PartnerControls"/>
    </lcf76f155ced4ddcb4097134ff3c332f>
    <TaxCatchAll xmlns="9a441896-49b2-4e3b-9585-ad256bf5e304"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19" ma:contentTypeDescription="Create a new document." ma:contentTypeScope="" ma:versionID="8c6cd43d2bc0c899d0eaae986bc271e9">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02b7903eda2e3113cbad8dfd7fa99c67"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8D7AFD-9E60-49BE-AEB2-A44E75B7BBD4}">
  <ds:schemaRefs>
    <ds:schemaRef ds:uri="http://schemas.microsoft.com/sharepoint/v3/contenttype/forms"/>
  </ds:schemaRefs>
</ds:datastoreItem>
</file>

<file path=customXml/itemProps2.xml><?xml version="1.0" encoding="utf-8"?>
<ds:datastoreItem xmlns:ds="http://schemas.openxmlformats.org/officeDocument/2006/customXml" ds:itemID="{57DA3691-0BCD-4137-BABA-730FB66EB981}">
  <ds:schemaRefs>
    <ds:schemaRef ds:uri="http://purl.org/dc/terms/"/>
    <ds:schemaRef ds:uri="http://www.w3.org/XML/1998/namespace"/>
    <ds:schemaRef ds:uri="http://purl.org/dc/dcmitype/"/>
    <ds:schemaRef ds:uri="http://schemas.microsoft.com/office/2006/documentManagement/types"/>
    <ds:schemaRef ds:uri="http://schemas.microsoft.com/sharepoint/v3"/>
    <ds:schemaRef ds:uri="http://schemas.openxmlformats.org/package/2006/metadata/core-properties"/>
    <ds:schemaRef ds:uri="4ade548b-e066-4a27-8fa1-98c1fcc7d010"/>
    <ds:schemaRef ds:uri="http://schemas.microsoft.com/office/infopath/2007/PartnerControls"/>
    <ds:schemaRef ds:uri="9a441896-49b2-4e3b-9585-ad256bf5e304"/>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41138D56-4942-41B3-9182-2EFEDD6CDC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12239</TotalTime>
  <Words>2873</Words>
  <Application>Microsoft Office PowerPoint</Application>
  <PresentationFormat>On-screen Show (4:3)</PresentationFormat>
  <Paragraphs>236</Paragraphs>
  <Slides>26</Slides>
  <Notes>26</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26</vt:i4>
      </vt:variant>
    </vt:vector>
  </HeadingPairs>
  <TitlesOfParts>
    <vt:vector size="41" baseType="lpstr">
      <vt:lpstr>Arial</vt:lpstr>
      <vt:lpstr>Calibri</vt:lpstr>
      <vt:lpstr>Courier New</vt:lpstr>
      <vt:lpstr>Garamond</vt:lpstr>
      <vt:lpstr>Myriad Pro</vt:lpstr>
      <vt:lpstr>myriad-pro</vt:lpstr>
      <vt:lpstr>Noto Sans Symbols</vt:lpstr>
      <vt:lpstr>Palatino Linotype</vt:lpstr>
      <vt:lpstr>Times New Roman</vt:lpstr>
      <vt:lpstr>Trebuchet MS</vt:lpstr>
      <vt:lpstr>Verdana</vt:lpstr>
      <vt:lpstr>Verdana-Bold</vt:lpstr>
      <vt:lpstr>Wingdings</vt:lpstr>
      <vt:lpstr>Wingdings 2</vt:lpstr>
      <vt:lpstr>Office Theme</vt:lpstr>
      <vt:lpstr>Administrator Check-in Chat: CLUB GROWTH &amp; RECOGNITION Monday, March 27, 2023 </vt:lpstr>
      <vt:lpstr>Starting New Clubs</vt:lpstr>
      <vt:lpstr>DA Responsibilities</vt:lpstr>
      <vt:lpstr>Needed to start a club</vt:lpstr>
      <vt:lpstr>Strategic places to grow clubs</vt:lpstr>
      <vt:lpstr>Ask Kiwanis clubs to help</vt:lpstr>
      <vt:lpstr>SLPs benefit Kiwanis clubs</vt:lpstr>
      <vt:lpstr> Lean into learning</vt:lpstr>
      <vt:lpstr>SLPs benefit the community</vt:lpstr>
      <vt:lpstr> Cost of sponsoring a Builders Club</vt:lpstr>
      <vt:lpstr>How KI supports Builders Clubs</vt:lpstr>
      <vt:lpstr>Let’s chat</vt:lpstr>
      <vt:lpstr>Awards &amp; Recognition</vt:lpstr>
      <vt:lpstr>Planning</vt:lpstr>
      <vt:lpstr>Photo releases</vt:lpstr>
      <vt:lpstr>PowerPoint Presentation</vt:lpstr>
      <vt:lpstr>Individuals</vt:lpstr>
      <vt:lpstr>Individuals</vt:lpstr>
      <vt:lpstr>Clubs</vt:lpstr>
      <vt:lpstr>Clubs</vt:lpstr>
      <vt:lpstr>Clubs</vt:lpstr>
      <vt:lpstr>Clubs</vt:lpstr>
      <vt:lpstr>How recognition is shared</vt:lpstr>
      <vt:lpstr>Promote the club</vt:lpstr>
      <vt:lpstr>PowerPoint Presentation</vt:lpstr>
      <vt:lpstr>Thank you!</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lastModifiedBy>Lisa Pyron</cp:lastModifiedBy>
  <cp:revision>780</cp:revision>
  <dcterms:created xsi:type="dcterms:W3CDTF">2009-08-06T15:03:18Z</dcterms:created>
  <dcterms:modified xsi:type="dcterms:W3CDTF">2023-03-28T15:24:14Z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558203AE-6AEF-40E4-AFDD-878AE77F2B83</vt:lpwstr>
  </property>
  <property fmtid="{D5CDD505-2E9C-101B-9397-08002B2CF9AE}" pid="3" name="ArticulatePath">
    <vt:lpwstr>Key Club IN DCON_2017_Rewiring your brain for happiness</vt:lpwstr>
  </property>
  <property fmtid="{D5CDD505-2E9C-101B-9397-08002B2CF9AE}" pid="4" name="ContentTypeId">
    <vt:lpwstr>0x0101004A25B008DCAFDD499AE1D17D06317D99</vt:lpwstr>
  </property>
  <property fmtid="{D5CDD505-2E9C-101B-9397-08002B2CF9AE}" pid="5" name="MediaServiceImageTags">
    <vt:lpwstr/>
  </property>
</Properties>
</file>