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tags/tag10.xml" ContentType="application/vnd.openxmlformats-officedocument.presentationml.tags+xml"/>
  <Override PartName="/ppt/notesSlides/notesSlide25.xml" ContentType="application/vnd.openxmlformats-officedocument.presentationml.notesSlide+xml"/>
  <Override PartName="/ppt/tags/tag11.xml" ContentType="application/vnd.openxmlformats-officedocument.presentationml.tags+xml"/>
  <Override PartName="/ppt/notesSlides/notesSlide26.xml" ContentType="application/vnd.openxmlformats-officedocument.presentationml.notesSlide+xml"/>
  <Override PartName="/ppt/tags/tag12.xml" ContentType="application/vnd.openxmlformats-officedocument.presentationml.tags+xml"/>
  <Override PartName="/ppt/notesSlides/notesSlide27.xml" ContentType="application/vnd.openxmlformats-officedocument.presentationml.notesSlide+xml"/>
  <Override PartName="/ppt/tags/tag13.xml" ContentType="application/vnd.openxmlformats-officedocument.presentationml.tags+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tags/tag15.xml" ContentType="application/vnd.openxmlformats-officedocument.presentationml.tags+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tags/tag17.xml" ContentType="application/vnd.openxmlformats-officedocument.presentationml.tags+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tags/tag19.xml" ContentType="application/vnd.openxmlformats-officedocument.presentationml.tags+xml"/>
  <Override PartName="/ppt/notesSlides/notesSlide34.xml" ContentType="application/vnd.openxmlformats-officedocument.presentationml.notesSlide+xml"/>
  <Override PartName="/ppt/tags/tag20.xml" ContentType="application/vnd.openxmlformats-officedocument.presentationml.tags+xml"/>
  <Override PartName="/ppt/notesSlides/notesSlide35.xml" ContentType="application/vnd.openxmlformats-officedocument.presentationml.notesSlide+xml"/>
  <Override PartName="/ppt/tags/tag21.xml" ContentType="application/vnd.openxmlformats-officedocument.presentationml.tags+xml"/>
  <Override PartName="/ppt/notesSlides/notesSlide36.xml" ContentType="application/vnd.openxmlformats-officedocument.presentationml.notesSlide+xml"/>
  <Override PartName="/ppt/tags/tag22.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1"/>
  </p:notesMasterIdLst>
  <p:handoutMasterIdLst>
    <p:handoutMasterId r:id="rId42"/>
  </p:handoutMasterIdLst>
  <p:sldIdLst>
    <p:sldId id="553" r:id="rId4"/>
    <p:sldId id="772" r:id="rId5"/>
    <p:sldId id="803" r:id="rId6"/>
    <p:sldId id="774" r:id="rId7"/>
    <p:sldId id="792" r:id="rId8"/>
    <p:sldId id="797" r:id="rId9"/>
    <p:sldId id="781" r:id="rId10"/>
    <p:sldId id="785" r:id="rId11"/>
    <p:sldId id="783" r:id="rId12"/>
    <p:sldId id="804" r:id="rId13"/>
    <p:sldId id="805" r:id="rId14"/>
    <p:sldId id="784" r:id="rId15"/>
    <p:sldId id="683" r:id="rId16"/>
    <p:sldId id="802" r:id="rId17"/>
    <p:sldId id="786" r:id="rId18"/>
    <p:sldId id="793" r:id="rId19"/>
    <p:sldId id="788" r:id="rId20"/>
    <p:sldId id="794" r:id="rId21"/>
    <p:sldId id="795" r:id="rId22"/>
    <p:sldId id="779" r:id="rId23"/>
    <p:sldId id="719" r:id="rId24"/>
    <p:sldId id="771" r:id="rId25"/>
    <p:sldId id="359" r:id="rId26"/>
    <p:sldId id="798" r:id="rId27"/>
    <p:sldId id="787" r:id="rId28"/>
    <p:sldId id="799" r:id="rId29"/>
    <p:sldId id="806" r:id="rId30"/>
    <p:sldId id="800" r:id="rId31"/>
    <p:sldId id="807" r:id="rId32"/>
    <p:sldId id="767" r:id="rId33"/>
    <p:sldId id="770" r:id="rId34"/>
    <p:sldId id="796" r:id="rId35"/>
    <p:sldId id="270" r:id="rId36"/>
    <p:sldId id="723" r:id="rId37"/>
    <p:sldId id="740" r:id="rId38"/>
    <p:sldId id="734" r:id="rId39"/>
    <p:sldId id="692" r:id="rId40"/>
  </p:sldIdLst>
  <p:sldSz cx="9144000" cy="6858000" type="screen4x3"/>
  <p:notesSz cx="7010400" cy="92964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C1"/>
    <a:srgbClr val="92BE5E"/>
    <a:srgbClr val="F2F2F2"/>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3" autoAdjust="0"/>
    <p:restoredTop sz="66875" autoAdjust="0"/>
  </p:normalViewPr>
  <p:slideViewPr>
    <p:cSldViewPr>
      <p:cViewPr varScale="1">
        <p:scale>
          <a:sx n="80" d="100"/>
          <a:sy n="80" d="100"/>
        </p:scale>
        <p:origin x="2400" y="9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6686B-52E9-4EFE-BA97-6CB1E598899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B0497168-306E-4CAE-BE9D-85A8D4052120}">
      <dgm:prSet/>
      <dgm:spPr/>
      <dgm:t>
        <a:bodyPr/>
        <a:lstStyle/>
        <a:p>
          <a:r>
            <a:rPr lang="en-US" b="1" dirty="0"/>
            <a:t>Learning: </a:t>
          </a:r>
          <a:r>
            <a:rPr lang="en-US" dirty="0"/>
            <a:t>Acquiring skills and knowledge to develop self-awareness and service leadership over time. </a:t>
          </a:r>
        </a:p>
      </dgm:t>
    </dgm:pt>
    <dgm:pt modelId="{E753CD6D-0734-42CB-811F-E7300FF06711}" type="parTrans" cxnId="{569D260E-7E9F-4D12-A66D-CE4C94B5DF2B}">
      <dgm:prSet/>
      <dgm:spPr/>
      <dgm:t>
        <a:bodyPr/>
        <a:lstStyle/>
        <a:p>
          <a:endParaRPr lang="en-US"/>
        </a:p>
      </dgm:t>
    </dgm:pt>
    <dgm:pt modelId="{ADB1CF7C-41B1-4FF0-A5BB-C7CE30449925}" type="sibTrans" cxnId="{569D260E-7E9F-4D12-A66D-CE4C94B5DF2B}">
      <dgm:prSet/>
      <dgm:spPr/>
      <dgm:t>
        <a:bodyPr/>
        <a:lstStyle/>
        <a:p>
          <a:endParaRPr lang="en-US"/>
        </a:p>
      </dgm:t>
    </dgm:pt>
    <dgm:pt modelId="{21E2D70B-4433-4F92-A8FE-E13EBA2137B8}">
      <dgm:prSet/>
      <dgm:spPr/>
      <dgm:t>
        <a:bodyPr/>
        <a:lstStyle/>
        <a:p>
          <a:r>
            <a:rPr lang="en-US" b="1"/>
            <a:t>Inclusion: </a:t>
          </a:r>
          <a:r>
            <a:rPr lang="en-US"/>
            <a:t>Accepting and welcoming the differences and perspectives of others. </a:t>
          </a:r>
        </a:p>
      </dgm:t>
    </dgm:pt>
    <dgm:pt modelId="{D15BCBCE-E828-4F1B-8365-4DE3A4134422}" type="parTrans" cxnId="{9DF2CC66-7DEB-4091-8E06-AA25FCC5002D}">
      <dgm:prSet/>
      <dgm:spPr/>
      <dgm:t>
        <a:bodyPr/>
        <a:lstStyle/>
        <a:p>
          <a:endParaRPr lang="en-US"/>
        </a:p>
      </dgm:t>
    </dgm:pt>
    <dgm:pt modelId="{B9E40AF4-50E7-46F2-B3B2-A0ED65AB7220}" type="sibTrans" cxnId="{9DF2CC66-7DEB-4091-8E06-AA25FCC5002D}">
      <dgm:prSet/>
      <dgm:spPr/>
      <dgm:t>
        <a:bodyPr/>
        <a:lstStyle/>
        <a:p>
          <a:endParaRPr lang="en-US"/>
        </a:p>
      </dgm:t>
    </dgm:pt>
    <dgm:pt modelId="{37390072-D806-4726-9B30-20DD907FB83E}">
      <dgm:prSet/>
      <dgm:spPr/>
      <dgm:t>
        <a:bodyPr/>
        <a:lstStyle/>
        <a:p>
          <a:r>
            <a:rPr lang="en-US" b="1"/>
            <a:t>Common Good: </a:t>
          </a:r>
          <a:r>
            <a:rPr lang="en-US"/>
            <a:t>Committing to making the school and community better for all.  </a:t>
          </a:r>
        </a:p>
      </dgm:t>
    </dgm:pt>
    <dgm:pt modelId="{F3C5C765-5152-4EA1-9B2E-E48769F8EB2D}" type="parTrans" cxnId="{2DEAA8B8-3BD8-4D02-A23F-B6A53C36F6E2}">
      <dgm:prSet/>
      <dgm:spPr/>
      <dgm:t>
        <a:bodyPr/>
        <a:lstStyle/>
        <a:p>
          <a:endParaRPr lang="en-US"/>
        </a:p>
      </dgm:t>
    </dgm:pt>
    <dgm:pt modelId="{049BEAFB-7671-4281-AD99-4CFB1F5AD967}" type="sibTrans" cxnId="{2DEAA8B8-3BD8-4D02-A23F-B6A53C36F6E2}">
      <dgm:prSet/>
      <dgm:spPr/>
      <dgm:t>
        <a:bodyPr/>
        <a:lstStyle/>
        <a:p>
          <a:endParaRPr lang="en-US"/>
        </a:p>
      </dgm:t>
    </dgm:pt>
    <dgm:pt modelId="{44106D5C-46DC-4CEF-94BB-768F28DE0B15}">
      <dgm:prSet/>
      <dgm:spPr/>
      <dgm:t>
        <a:bodyPr/>
        <a:lstStyle/>
        <a:p>
          <a:r>
            <a:rPr lang="en-US" b="1"/>
            <a:t>Service: </a:t>
          </a:r>
          <a:r>
            <a:rPr lang="en-US"/>
            <a:t>Turning empathy into action that betters the community or the lives of others. </a:t>
          </a:r>
        </a:p>
      </dgm:t>
    </dgm:pt>
    <dgm:pt modelId="{5DE1A455-F002-48B0-8DFD-C193D6AAB823}" type="parTrans" cxnId="{D45238FB-2EF0-40EF-810B-BF8D4672E879}">
      <dgm:prSet/>
      <dgm:spPr/>
      <dgm:t>
        <a:bodyPr/>
        <a:lstStyle/>
        <a:p>
          <a:endParaRPr lang="en-US"/>
        </a:p>
      </dgm:t>
    </dgm:pt>
    <dgm:pt modelId="{EADDF887-5D35-441F-AF9B-8FA140A21F7E}" type="sibTrans" cxnId="{D45238FB-2EF0-40EF-810B-BF8D4672E879}">
      <dgm:prSet/>
      <dgm:spPr/>
      <dgm:t>
        <a:bodyPr/>
        <a:lstStyle/>
        <a:p>
          <a:endParaRPr lang="en-US"/>
        </a:p>
      </dgm:t>
    </dgm:pt>
    <dgm:pt modelId="{E962BDB6-F1EB-4E00-BEE1-663CF91096E9}">
      <dgm:prSet/>
      <dgm:spPr/>
      <dgm:t>
        <a:bodyPr/>
        <a:lstStyle/>
        <a:p>
          <a:r>
            <a:rPr lang="en-US" b="1"/>
            <a:t>Leadership: </a:t>
          </a:r>
          <a:r>
            <a:rPr lang="en-US"/>
            <a:t>Listening, communicating, serving and guiding other effectively.</a:t>
          </a:r>
        </a:p>
      </dgm:t>
    </dgm:pt>
    <dgm:pt modelId="{A502D908-0B30-4D33-8C8E-97FA0DF1BA2D}" type="parTrans" cxnId="{073B8B17-766B-4791-BCD3-80DE55111A54}">
      <dgm:prSet/>
      <dgm:spPr/>
      <dgm:t>
        <a:bodyPr/>
        <a:lstStyle/>
        <a:p>
          <a:endParaRPr lang="en-US"/>
        </a:p>
      </dgm:t>
    </dgm:pt>
    <dgm:pt modelId="{165AB051-2A88-4098-9AD5-2C7B2A7AD108}" type="sibTrans" cxnId="{073B8B17-766B-4791-BCD3-80DE55111A54}">
      <dgm:prSet/>
      <dgm:spPr/>
      <dgm:t>
        <a:bodyPr/>
        <a:lstStyle/>
        <a:p>
          <a:endParaRPr lang="en-US"/>
        </a:p>
      </dgm:t>
    </dgm:pt>
    <dgm:pt modelId="{144C436E-C6D3-49C4-9D48-8941D615D78A}" type="pres">
      <dgm:prSet presAssocID="{78D6686B-52E9-4EFE-BA97-6CB1E598899C}" presName="diagram" presStyleCnt="0">
        <dgm:presLayoutVars>
          <dgm:dir/>
          <dgm:resizeHandles val="exact"/>
        </dgm:presLayoutVars>
      </dgm:prSet>
      <dgm:spPr/>
    </dgm:pt>
    <dgm:pt modelId="{5AB521B1-1ED5-42E8-A7D6-E6BCE389C229}" type="pres">
      <dgm:prSet presAssocID="{B0497168-306E-4CAE-BE9D-85A8D4052120}" presName="node" presStyleLbl="node1" presStyleIdx="0" presStyleCnt="5">
        <dgm:presLayoutVars>
          <dgm:bulletEnabled val="1"/>
        </dgm:presLayoutVars>
      </dgm:prSet>
      <dgm:spPr/>
    </dgm:pt>
    <dgm:pt modelId="{FDC845E5-31C2-453D-96A2-FCF08D925B16}" type="pres">
      <dgm:prSet presAssocID="{ADB1CF7C-41B1-4FF0-A5BB-C7CE30449925}" presName="sibTrans" presStyleCnt="0"/>
      <dgm:spPr/>
    </dgm:pt>
    <dgm:pt modelId="{513CB2BF-A348-46C7-BD4A-19788C42E1FC}" type="pres">
      <dgm:prSet presAssocID="{21E2D70B-4433-4F92-A8FE-E13EBA2137B8}" presName="node" presStyleLbl="node1" presStyleIdx="1" presStyleCnt="5">
        <dgm:presLayoutVars>
          <dgm:bulletEnabled val="1"/>
        </dgm:presLayoutVars>
      </dgm:prSet>
      <dgm:spPr/>
    </dgm:pt>
    <dgm:pt modelId="{C9F7D291-3B68-4708-87FD-8554233DF566}" type="pres">
      <dgm:prSet presAssocID="{B9E40AF4-50E7-46F2-B3B2-A0ED65AB7220}" presName="sibTrans" presStyleCnt="0"/>
      <dgm:spPr/>
    </dgm:pt>
    <dgm:pt modelId="{0C8A32F1-0A2F-46FA-90F3-C800D4DCF876}" type="pres">
      <dgm:prSet presAssocID="{37390072-D806-4726-9B30-20DD907FB83E}" presName="node" presStyleLbl="node1" presStyleIdx="2" presStyleCnt="5">
        <dgm:presLayoutVars>
          <dgm:bulletEnabled val="1"/>
        </dgm:presLayoutVars>
      </dgm:prSet>
      <dgm:spPr/>
    </dgm:pt>
    <dgm:pt modelId="{4EA765A8-4BE8-467B-946A-602A1B07C9C0}" type="pres">
      <dgm:prSet presAssocID="{049BEAFB-7671-4281-AD99-4CFB1F5AD967}" presName="sibTrans" presStyleCnt="0"/>
      <dgm:spPr/>
    </dgm:pt>
    <dgm:pt modelId="{DE6B176D-3036-464C-822D-2833C9CE23B1}" type="pres">
      <dgm:prSet presAssocID="{44106D5C-46DC-4CEF-94BB-768F28DE0B15}" presName="node" presStyleLbl="node1" presStyleIdx="3" presStyleCnt="5">
        <dgm:presLayoutVars>
          <dgm:bulletEnabled val="1"/>
        </dgm:presLayoutVars>
      </dgm:prSet>
      <dgm:spPr/>
    </dgm:pt>
    <dgm:pt modelId="{7AAD04AB-C5C3-4D47-9FB8-5A60B8133CC8}" type="pres">
      <dgm:prSet presAssocID="{EADDF887-5D35-441F-AF9B-8FA140A21F7E}" presName="sibTrans" presStyleCnt="0"/>
      <dgm:spPr/>
    </dgm:pt>
    <dgm:pt modelId="{DEB9B64E-CC79-440E-BBAA-5FA54305E69E}" type="pres">
      <dgm:prSet presAssocID="{E962BDB6-F1EB-4E00-BEE1-663CF91096E9}" presName="node" presStyleLbl="node1" presStyleIdx="4" presStyleCnt="5">
        <dgm:presLayoutVars>
          <dgm:bulletEnabled val="1"/>
        </dgm:presLayoutVars>
      </dgm:prSet>
      <dgm:spPr/>
    </dgm:pt>
  </dgm:ptLst>
  <dgm:cxnLst>
    <dgm:cxn modelId="{449EBA04-32D5-4ADB-AF98-D9C7B18F0430}" type="presOf" srcId="{44106D5C-46DC-4CEF-94BB-768F28DE0B15}" destId="{DE6B176D-3036-464C-822D-2833C9CE23B1}" srcOrd="0" destOrd="0" presId="urn:microsoft.com/office/officeart/2005/8/layout/default"/>
    <dgm:cxn modelId="{569D260E-7E9F-4D12-A66D-CE4C94B5DF2B}" srcId="{78D6686B-52E9-4EFE-BA97-6CB1E598899C}" destId="{B0497168-306E-4CAE-BE9D-85A8D4052120}" srcOrd="0" destOrd="0" parTransId="{E753CD6D-0734-42CB-811F-E7300FF06711}" sibTransId="{ADB1CF7C-41B1-4FF0-A5BB-C7CE30449925}"/>
    <dgm:cxn modelId="{073B8B17-766B-4791-BCD3-80DE55111A54}" srcId="{78D6686B-52E9-4EFE-BA97-6CB1E598899C}" destId="{E962BDB6-F1EB-4E00-BEE1-663CF91096E9}" srcOrd="4" destOrd="0" parTransId="{A502D908-0B30-4D33-8C8E-97FA0DF1BA2D}" sibTransId="{165AB051-2A88-4098-9AD5-2C7B2A7AD108}"/>
    <dgm:cxn modelId="{5BB2BB26-63DF-4BA4-8D88-2F0F06BFC10D}" type="presOf" srcId="{37390072-D806-4726-9B30-20DD907FB83E}" destId="{0C8A32F1-0A2F-46FA-90F3-C800D4DCF876}" srcOrd="0" destOrd="0" presId="urn:microsoft.com/office/officeart/2005/8/layout/default"/>
    <dgm:cxn modelId="{9DF2CC66-7DEB-4091-8E06-AA25FCC5002D}" srcId="{78D6686B-52E9-4EFE-BA97-6CB1E598899C}" destId="{21E2D70B-4433-4F92-A8FE-E13EBA2137B8}" srcOrd="1" destOrd="0" parTransId="{D15BCBCE-E828-4F1B-8365-4DE3A4134422}" sibTransId="{B9E40AF4-50E7-46F2-B3B2-A0ED65AB7220}"/>
    <dgm:cxn modelId="{B721C57E-FE88-401C-91FA-190FCFEA4885}" type="presOf" srcId="{E962BDB6-F1EB-4E00-BEE1-663CF91096E9}" destId="{DEB9B64E-CC79-440E-BBAA-5FA54305E69E}" srcOrd="0" destOrd="0" presId="urn:microsoft.com/office/officeart/2005/8/layout/default"/>
    <dgm:cxn modelId="{6ECF4B9C-C8B5-4C86-B351-13DA92C4AA14}" type="presOf" srcId="{B0497168-306E-4CAE-BE9D-85A8D4052120}" destId="{5AB521B1-1ED5-42E8-A7D6-E6BCE389C229}" srcOrd="0" destOrd="0" presId="urn:microsoft.com/office/officeart/2005/8/layout/default"/>
    <dgm:cxn modelId="{79D897AF-9F95-472E-904A-AD500C41954D}" type="presOf" srcId="{21E2D70B-4433-4F92-A8FE-E13EBA2137B8}" destId="{513CB2BF-A348-46C7-BD4A-19788C42E1FC}" srcOrd="0" destOrd="0" presId="urn:microsoft.com/office/officeart/2005/8/layout/default"/>
    <dgm:cxn modelId="{2DEAA8B8-3BD8-4D02-A23F-B6A53C36F6E2}" srcId="{78D6686B-52E9-4EFE-BA97-6CB1E598899C}" destId="{37390072-D806-4726-9B30-20DD907FB83E}" srcOrd="2" destOrd="0" parTransId="{F3C5C765-5152-4EA1-9B2E-E48769F8EB2D}" sibTransId="{049BEAFB-7671-4281-AD99-4CFB1F5AD967}"/>
    <dgm:cxn modelId="{D45238FB-2EF0-40EF-810B-BF8D4672E879}" srcId="{78D6686B-52E9-4EFE-BA97-6CB1E598899C}" destId="{44106D5C-46DC-4CEF-94BB-768F28DE0B15}" srcOrd="3" destOrd="0" parTransId="{5DE1A455-F002-48B0-8DFD-C193D6AAB823}" sibTransId="{EADDF887-5D35-441F-AF9B-8FA140A21F7E}"/>
    <dgm:cxn modelId="{8419B7FE-71D6-48E2-8305-44CCA3278ACA}" type="presOf" srcId="{78D6686B-52E9-4EFE-BA97-6CB1E598899C}" destId="{144C436E-C6D3-49C4-9D48-8941D615D78A}" srcOrd="0" destOrd="0" presId="urn:microsoft.com/office/officeart/2005/8/layout/default"/>
    <dgm:cxn modelId="{55E74095-6B68-4B5A-B119-D0504A1DCE89}" type="presParOf" srcId="{144C436E-C6D3-49C4-9D48-8941D615D78A}" destId="{5AB521B1-1ED5-42E8-A7D6-E6BCE389C229}" srcOrd="0" destOrd="0" presId="urn:microsoft.com/office/officeart/2005/8/layout/default"/>
    <dgm:cxn modelId="{CFE0FCD3-5BF7-4BE8-8062-1D6B6F4B9AA1}" type="presParOf" srcId="{144C436E-C6D3-49C4-9D48-8941D615D78A}" destId="{FDC845E5-31C2-453D-96A2-FCF08D925B16}" srcOrd="1" destOrd="0" presId="urn:microsoft.com/office/officeart/2005/8/layout/default"/>
    <dgm:cxn modelId="{E46046E8-FA47-42E8-ADFE-C3F668A75456}" type="presParOf" srcId="{144C436E-C6D3-49C4-9D48-8941D615D78A}" destId="{513CB2BF-A348-46C7-BD4A-19788C42E1FC}" srcOrd="2" destOrd="0" presId="urn:microsoft.com/office/officeart/2005/8/layout/default"/>
    <dgm:cxn modelId="{EB593797-38FE-44A1-A6CD-851E88E6C1EF}" type="presParOf" srcId="{144C436E-C6D3-49C4-9D48-8941D615D78A}" destId="{C9F7D291-3B68-4708-87FD-8554233DF566}" srcOrd="3" destOrd="0" presId="urn:microsoft.com/office/officeart/2005/8/layout/default"/>
    <dgm:cxn modelId="{64E023C9-B7B3-4202-BE80-D1F64C87F478}" type="presParOf" srcId="{144C436E-C6D3-49C4-9D48-8941D615D78A}" destId="{0C8A32F1-0A2F-46FA-90F3-C800D4DCF876}" srcOrd="4" destOrd="0" presId="urn:microsoft.com/office/officeart/2005/8/layout/default"/>
    <dgm:cxn modelId="{C7890121-9000-49AF-8672-37B0D4F4A26D}" type="presParOf" srcId="{144C436E-C6D3-49C4-9D48-8941D615D78A}" destId="{4EA765A8-4BE8-467B-946A-602A1B07C9C0}" srcOrd="5" destOrd="0" presId="urn:microsoft.com/office/officeart/2005/8/layout/default"/>
    <dgm:cxn modelId="{2E2F4F40-D710-412C-B92F-5D961E7A94BA}" type="presParOf" srcId="{144C436E-C6D3-49C4-9D48-8941D615D78A}" destId="{DE6B176D-3036-464C-822D-2833C9CE23B1}" srcOrd="6" destOrd="0" presId="urn:microsoft.com/office/officeart/2005/8/layout/default"/>
    <dgm:cxn modelId="{9C0BC4FB-3E0D-41CD-A751-EE6A9B0D131D}" type="presParOf" srcId="{144C436E-C6D3-49C4-9D48-8941D615D78A}" destId="{7AAD04AB-C5C3-4D47-9FB8-5A60B8133CC8}" srcOrd="7" destOrd="0" presId="urn:microsoft.com/office/officeart/2005/8/layout/default"/>
    <dgm:cxn modelId="{3C63CD33-24E6-42C0-8B27-388EBB6B7D91}" type="presParOf" srcId="{144C436E-C6D3-49C4-9D48-8941D615D78A}" destId="{DEB9B64E-CC79-440E-BBAA-5FA54305E69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521B1-1ED5-42E8-A7D6-E6BCE389C229}">
      <dsp:nvSpPr>
        <dsp:cNvPr id="0" name=""/>
        <dsp:cNvSpPr/>
      </dsp:nvSpPr>
      <dsp:spPr>
        <a:xfrm>
          <a:off x="0" y="803671"/>
          <a:ext cx="2690812" cy="1614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Learning: </a:t>
          </a:r>
          <a:r>
            <a:rPr lang="en-US" sz="2000" kern="1200" dirty="0"/>
            <a:t>Acquiring skills and knowledge to develop self-awareness and service leadership over time. </a:t>
          </a:r>
        </a:p>
      </dsp:txBody>
      <dsp:txXfrm>
        <a:off x="0" y="803671"/>
        <a:ext cx="2690812" cy="1614487"/>
      </dsp:txXfrm>
    </dsp:sp>
    <dsp:sp modelId="{513CB2BF-A348-46C7-BD4A-19788C42E1FC}">
      <dsp:nvSpPr>
        <dsp:cNvPr id="0" name=""/>
        <dsp:cNvSpPr/>
      </dsp:nvSpPr>
      <dsp:spPr>
        <a:xfrm>
          <a:off x="2959893" y="803671"/>
          <a:ext cx="2690812" cy="1614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Inclusion: </a:t>
          </a:r>
          <a:r>
            <a:rPr lang="en-US" sz="2000" kern="1200"/>
            <a:t>Accepting and welcoming the differences and perspectives of others. </a:t>
          </a:r>
        </a:p>
      </dsp:txBody>
      <dsp:txXfrm>
        <a:off x="2959893" y="803671"/>
        <a:ext cx="2690812" cy="1614487"/>
      </dsp:txXfrm>
    </dsp:sp>
    <dsp:sp modelId="{0C8A32F1-0A2F-46FA-90F3-C800D4DCF876}">
      <dsp:nvSpPr>
        <dsp:cNvPr id="0" name=""/>
        <dsp:cNvSpPr/>
      </dsp:nvSpPr>
      <dsp:spPr>
        <a:xfrm>
          <a:off x="5919787" y="803671"/>
          <a:ext cx="2690812" cy="1614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Common Good: </a:t>
          </a:r>
          <a:r>
            <a:rPr lang="en-US" sz="2000" kern="1200"/>
            <a:t>Committing to making the school and community better for all.  </a:t>
          </a:r>
        </a:p>
      </dsp:txBody>
      <dsp:txXfrm>
        <a:off x="5919787" y="803671"/>
        <a:ext cx="2690812" cy="1614487"/>
      </dsp:txXfrm>
    </dsp:sp>
    <dsp:sp modelId="{DE6B176D-3036-464C-822D-2833C9CE23B1}">
      <dsp:nvSpPr>
        <dsp:cNvPr id="0" name=""/>
        <dsp:cNvSpPr/>
      </dsp:nvSpPr>
      <dsp:spPr>
        <a:xfrm>
          <a:off x="1479946" y="2687240"/>
          <a:ext cx="2690812" cy="1614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Service: </a:t>
          </a:r>
          <a:r>
            <a:rPr lang="en-US" sz="2000" kern="1200"/>
            <a:t>Turning empathy into action that betters the community or the lives of others. </a:t>
          </a:r>
        </a:p>
      </dsp:txBody>
      <dsp:txXfrm>
        <a:off x="1479946" y="2687240"/>
        <a:ext cx="2690812" cy="1614487"/>
      </dsp:txXfrm>
    </dsp:sp>
    <dsp:sp modelId="{DEB9B64E-CC79-440E-BBAA-5FA54305E69E}">
      <dsp:nvSpPr>
        <dsp:cNvPr id="0" name=""/>
        <dsp:cNvSpPr/>
      </dsp:nvSpPr>
      <dsp:spPr>
        <a:xfrm>
          <a:off x="4439840" y="2687240"/>
          <a:ext cx="2690812" cy="1614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Leadership: </a:t>
          </a:r>
          <a:r>
            <a:rPr lang="en-US" sz="2000" kern="1200"/>
            <a:t>Listening, communicating, serving and guiding other effectively.</a:t>
          </a:r>
        </a:p>
      </dsp:txBody>
      <dsp:txXfrm>
        <a:off x="4439840" y="2687240"/>
        <a:ext cx="2690812" cy="161448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1/12/2023</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1/12/2023</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buildersclub.org/meeting-kits-icebreaker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rtl="0"/>
            <a:r>
              <a:rPr lang="en-US" sz="1000" b="1" dirty="0"/>
              <a:t>Introduce yourself to the group to which you are presenting. </a:t>
            </a:r>
            <a:endParaRPr lang="en-US" sz="1000" dirty="0"/>
          </a:p>
          <a:p>
            <a:pPr defTabSz="873161">
              <a:defRPr/>
            </a:pPr>
            <a:endParaRPr lang="en-US" sz="1000" dirty="0"/>
          </a:p>
          <a:p>
            <a:endParaRPr lang="en-US" dirty="0"/>
          </a:p>
          <a:p>
            <a:endParaRPr lang="en-US" dirty="0"/>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Builders Club?</a:t>
            </a:r>
          </a:p>
        </p:txBody>
      </p:sp>
      <p:sp>
        <p:nvSpPr>
          <p:cNvPr id="4" name="Slide Number Placeholder 3"/>
          <p:cNvSpPr>
            <a:spLocks noGrp="1"/>
          </p:cNvSpPr>
          <p:nvPr>
            <p:ph type="sldNum" sz="quarter" idx="5"/>
          </p:nvPr>
        </p:nvSpPr>
        <p:spPr/>
        <p:txBody>
          <a:bodyPr/>
          <a:lstStyle/>
          <a:p>
            <a:fld id="{9CC005F5-FB70-452D-9377-D1F60E1FEFF7}" type="slidenum">
              <a:rPr lang="en-US" smtClean="0"/>
              <a:pPr/>
              <a:t>2</a:t>
            </a:fld>
            <a:endParaRPr lang="en-US"/>
          </a:p>
        </p:txBody>
      </p:sp>
    </p:spTree>
    <p:extLst>
      <p:ext uri="{BB962C8B-B14F-4D97-AF65-F5344CB8AC3E}">
        <p14:creationId xmlns:p14="http://schemas.microsoft.com/office/powerpoint/2010/main" val="253404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Building self-esteem at a pivotal age</a:t>
            </a:r>
          </a:p>
          <a:p>
            <a:endParaRPr lang="en-US" baseline="0" dirty="0"/>
          </a:p>
          <a:p>
            <a:r>
              <a:rPr lang="en-US" baseline="0" dirty="0"/>
              <a:t>Builders Club members are discovering who they want to become. Builders Club focuses all their raw potential into service for others – empowering them to be themselves, work together, make plans, set goals and take action. As they participate in club activities and events, students develop important social and emotional skills that help them make smarter decisions and avoid risky behavior.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dirty="0"/>
          </a:p>
        </p:txBody>
      </p:sp>
    </p:spTree>
    <p:extLst>
      <p:ext uri="{BB962C8B-B14F-4D97-AF65-F5344CB8AC3E}">
        <p14:creationId xmlns:p14="http://schemas.microsoft.com/office/powerpoint/2010/main" val="2249198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 the Core Values from the slide.</a:t>
            </a:r>
          </a:p>
        </p:txBody>
      </p:sp>
      <p:sp>
        <p:nvSpPr>
          <p:cNvPr id="4" name="Slide Number Placeholder 3"/>
          <p:cNvSpPr>
            <a:spLocks noGrp="1"/>
          </p:cNvSpPr>
          <p:nvPr>
            <p:ph type="sldNum" sz="quarter" idx="5"/>
          </p:nvPr>
        </p:nvSpPr>
        <p:spPr/>
        <p:txBody>
          <a:bodyPr/>
          <a:lstStyle/>
          <a:p>
            <a:fld id="{9CC005F5-FB70-452D-9377-D1F60E1FEFF7}" type="slidenum">
              <a:rPr lang="en-US" smtClean="0"/>
              <a:pPr/>
              <a:t>4</a:t>
            </a:fld>
            <a:endParaRPr lang="en-US"/>
          </a:p>
        </p:txBody>
      </p:sp>
    </p:spTree>
    <p:extLst>
      <p:ext uri="{BB962C8B-B14F-4D97-AF65-F5344CB8AC3E}">
        <p14:creationId xmlns:p14="http://schemas.microsoft.com/office/powerpoint/2010/main" val="344849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 the Builders Club pledge from the slide.</a:t>
            </a:r>
          </a:p>
        </p:txBody>
      </p:sp>
      <p:sp>
        <p:nvSpPr>
          <p:cNvPr id="4" name="Slide Number Placeholder 3"/>
          <p:cNvSpPr>
            <a:spLocks noGrp="1"/>
          </p:cNvSpPr>
          <p:nvPr>
            <p:ph type="sldNum" sz="quarter" idx="5"/>
          </p:nvPr>
        </p:nvSpPr>
        <p:spPr/>
        <p:txBody>
          <a:bodyPr/>
          <a:lstStyle/>
          <a:p>
            <a:fld id="{9CC005F5-FB70-452D-9377-D1F60E1FEFF7}" type="slidenum">
              <a:rPr lang="en-US" smtClean="0"/>
              <a:pPr/>
              <a:t>5</a:t>
            </a:fld>
            <a:endParaRPr lang="en-US"/>
          </a:p>
        </p:txBody>
      </p:sp>
    </p:spTree>
    <p:extLst>
      <p:ext uri="{BB962C8B-B14F-4D97-AF65-F5344CB8AC3E}">
        <p14:creationId xmlns:p14="http://schemas.microsoft.com/office/powerpoint/2010/main" val="1273147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do Builders Club members help the school and community? Let’s review service conducted by actual Builders Clubs. </a:t>
            </a:r>
          </a:p>
        </p:txBody>
      </p:sp>
      <p:sp>
        <p:nvSpPr>
          <p:cNvPr id="4" name="Slide Number Placeholder 3"/>
          <p:cNvSpPr>
            <a:spLocks noGrp="1"/>
          </p:cNvSpPr>
          <p:nvPr>
            <p:ph type="sldNum" sz="quarter" idx="5"/>
          </p:nvPr>
        </p:nvSpPr>
        <p:spPr/>
        <p:txBody>
          <a:bodyPr/>
          <a:lstStyle/>
          <a:p>
            <a:fld id="{9CC005F5-FB70-452D-9377-D1F60E1FEFF7}" type="slidenum">
              <a:rPr lang="en-US" smtClean="0"/>
              <a:pPr/>
              <a:t>6</a:t>
            </a:fld>
            <a:endParaRPr lang="en-US"/>
          </a:p>
        </p:txBody>
      </p:sp>
    </p:spTree>
    <p:extLst>
      <p:ext uri="{BB962C8B-B14F-4D97-AF65-F5344CB8AC3E}">
        <p14:creationId xmlns:p14="http://schemas.microsoft.com/office/powerpoint/2010/main" val="681318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03030"/>
                </a:solidFill>
                <a:effectLst/>
                <a:latin typeface="Helvetica" panose="020B0604020202020204" pitchFamily="34" charset="0"/>
              </a:rPr>
              <a:t>Having warm, dry feet makes all the difference to those who are homeless. In fact, socks are among the items most frequently requested by homeless shelters. Kiwanis family clubs in the Lincoln, Nebraska, area answered the call and held a sock drive. They collected more than 1,600 pairs.  </a:t>
            </a:r>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7</a:t>
            </a:fld>
            <a:endParaRPr lang="en-US"/>
          </a:p>
        </p:txBody>
      </p:sp>
    </p:spTree>
    <p:extLst>
      <p:ext uri="{BB962C8B-B14F-4D97-AF65-F5344CB8AC3E}">
        <p14:creationId xmlns:p14="http://schemas.microsoft.com/office/powerpoint/2010/main" val="139325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03030"/>
                </a:solidFill>
                <a:effectLst/>
                <a:latin typeface="Helvetica" panose="020B0604020202020204" pitchFamily="34" charset="0"/>
              </a:rPr>
              <a:t>Members of the Forest Park Builders Club in southwestern Indiana raised more than US$900 to honor families who lost an immediate member during military combat service. The seventh and eighth graders researched projects and then collected money during a football game that will be used to buy personalized flags for three gold star families.</a:t>
            </a:r>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8</a:t>
            </a:fld>
            <a:endParaRPr lang="en-US"/>
          </a:p>
        </p:txBody>
      </p:sp>
    </p:spTree>
    <p:extLst>
      <p:ext uri="{BB962C8B-B14F-4D97-AF65-F5344CB8AC3E}">
        <p14:creationId xmlns:p14="http://schemas.microsoft.com/office/powerpoint/2010/main" val="4006868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03030"/>
                </a:solidFill>
                <a:effectLst/>
                <a:latin typeface="Helvetica" panose="020B0604020202020204" pitchFamily="34" charset="0"/>
              </a:rPr>
              <a:t>St. Joseph Builders Club and K-Kids joined forces in Bradenton, Florida, to help provide necessities for those experiencing homelessness. </a:t>
            </a:r>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9</a:t>
            </a:fld>
            <a:endParaRPr lang="en-US"/>
          </a:p>
        </p:txBody>
      </p:sp>
    </p:spTree>
    <p:extLst>
      <p:ext uri="{BB962C8B-B14F-4D97-AF65-F5344CB8AC3E}">
        <p14:creationId xmlns:p14="http://schemas.microsoft.com/office/powerpoint/2010/main" val="3943592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students de-stress this Builders Club rallied to acquire a room at school that could be transformed into a quiet haven. They created a Brave Room, students can access to de-stress.</a:t>
            </a:r>
          </a:p>
        </p:txBody>
      </p:sp>
      <p:sp>
        <p:nvSpPr>
          <p:cNvPr id="4" name="Slide Number Placeholder 3"/>
          <p:cNvSpPr>
            <a:spLocks noGrp="1"/>
          </p:cNvSpPr>
          <p:nvPr>
            <p:ph type="sldNum" sz="quarter" idx="5"/>
          </p:nvPr>
        </p:nvSpPr>
        <p:spPr/>
        <p:txBody>
          <a:bodyPr/>
          <a:lstStyle/>
          <a:p>
            <a:fld id="{9CC005F5-FB70-452D-9377-D1F60E1FEFF7}" type="slidenum">
              <a:rPr lang="en-US" smtClean="0"/>
              <a:pPr/>
              <a:t>10</a:t>
            </a:fld>
            <a:endParaRPr lang="en-US"/>
          </a:p>
        </p:txBody>
      </p:sp>
    </p:spTree>
    <p:extLst>
      <p:ext uri="{BB962C8B-B14F-4D97-AF65-F5344CB8AC3E}">
        <p14:creationId xmlns:p14="http://schemas.microsoft.com/office/powerpoint/2010/main" val="1442867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Kiwanis’ service partners is Little Free Library. Discounts and helpful resources are provided, and Builders Club decided to take advantage of this. They built a Little Free Library in their community and donated their favorite books for others to read. </a:t>
            </a:r>
          </a:p>
        </p:txBody>
      </p:sp>
      <p:sp>
        <p:nvSpPr>
          <p:cNvPr id="4" name="Slide Number Placeholder 3"/>
          <p:cNvSpPr>
            <a:spLocks noGrp="1"/>
          </p:cNvSpPr>
          <p:nvPr>
            <p:ph type="sldNum" sz="quarter" idx="5"/>
          </p:nvPr>
        </p:nvSpPr>
        <p:spPr/>
        <p:txBody>
          <a:bodyPr/>
          <a:lstStyle/>
          <a:p>
            <a:fld id="{9CC005F5-FB70-452D-9377-D1F60E1FEFF7}" type="slidenum">
              <a:rPr lang="en-US" smtClean="0"/>
              <a:pPr/>
              <a:t>11</a:t>
            </a:fld>
            <a:endParaRPr lang="en-US"/>
          </a:p>
        </p:txBody>
      </p:sp>
    </p:spTree>
    <p:extLst>
      <p:ext uri="{BB962C8B-B14F-4D97-AF65-F5344CB8AC3E}">
        <p14:creationId xmlns:p14="http://schemas.microsoft.com/office/powerpoint/2010/main" val="4278658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Builders Club offered refreshments to Kiwanis family volunteers and community volunteers helping with a park clean-up. They also helped with cleaning-up the park but really enjoyed connecting with others and helping they stay hydrated during the event.</a:t>
            </a:r>
          </a:p>
        </p:txBody>
      </p:sp>
      <p:sp>
        <p:nvSpPr>
          <p:cNvPr id="4" name="Slide Number Placeholder 3"/>
          <p:cNvSpPr>
            <a:spLocks noGrp="1"/>
          </p:cNvSpPr>
          <p:nvPr>
            <p:ph type="sldNum" sz="quarter" idx="5"/>
          </p:nvPr>
        </p:nvSpPr>
        <p:spPr/>
        <p:txBody>
          <a:bodyPr/>
          <a:lstStyle/>
          <a:p>
            <a:fld id="{9CC005F5-FB70-452D-9377-D1F60E1FEFF7}" type="slidenum">
              <a:rPr lang="en-US" smtClean="0"/>
              <a:pPr/>
              <a:t>12</a:t>
            </a:fld>
            <a:endParaRPr lang="en-US"/>
          </a:p>
        </p:txBody>
      </p:sp>
    </p:spTree>
    <p:extLst>
      <p:ext uri="{BB962C8B-B14F-4D97-AF65-F5344CB8AC3E}">
        <p14:creationId xmlns:p14="http://schemas.microsoft.com/office/powerpoint/2010/main" val="125976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 </a:t>
            </a:r>
            <a:endParaRPr lang="en-US" dirty="0"/>
          </a:p>
          <a:p>
            <a:pPr marL="230720" indent="-230720">
              <a:buAutoNum type="arabicPeriod"/>
            </a:pPr>
            <a:endParaRPr lang="en-US" dirty="0"/>
          </a:p>
        </p:txBody>
      </p:sp>
      <p:sp>
        <p:nvSpPr>
          <p:cNvPr id="4" name="Slide Number Placeholder 3"/>
          <p:cNvSpPr>
            <a:spLocks noGrp="1"/>
          </p:cNvSpPr>
          <p:nvPr>
            <p:ph type="sldNum" sz="quarter" idx="10"/>
          </p:nvPr>
        </p:nvSpPr>
        <p:spPr/>
        <p:txBody>
          <a:bodyPr/>
          <a:lstStyle/>
          <a:p>
            <a:pPr>
              <a:defRPr/>
            </a:pPr>
            <a:fld id="{E83E8B59-A4BB-4A68-9F7E-EE9A7A6A2107}" type="slidenum">
              <a:rPr lang="en-US" smtClean="0"/>
              <a:pPr>
                <a:defRPr/>
              </a:pPr>
              <a:t>13</a:t>
            </a:fld>
            <a:endParaRPr lang="en-US" dirty="0"/>
          </a:p>
        </p:txBody>
      </p:sp>
    </p:spTree>
    <p:extLst>
      <p:ext uri="{BB962C8B-B14F-4D97-AF65-F5344CB8AC3E}">
        <p14:creationId xmlns:p14="http://schemas.microsoft.com/office/powerpoint/2010/main" val="3785284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Read information noted on the slide.</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extLst>
      <p:ext uri="{BB962C8B-B14F-4D97-AF65-F5344CB8AC3E}">
        <p14:creationId xmlns:p14="http://schemas.microsoft.com/office/powerpoint/2010/main" val="1556364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Now that you know what Builders Clubs do, lets learn how Kiwanis supports Builders Club advisors working with Builders Clubs.</a:t>
            </a:r>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15</a:t>
            </a:fld>
            <a:endParaRPr lang="en-US"/>
          </a:p>
        </p:txBody>
      </p:sp>
    </p:spTree>
    <p:extLst>
      <p:ext uri="{BB962C8B-B14F-4D97-AF65-F5344CB8AC3E}">
        <p14:creationId xmlns:p14="http://schemas.microsoft.com/office/powerpoint/2010/main" val="547176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Kiwanis International supports Builders Club by doing the following: </a:t>
            </a:r>
          </a:p>
          <a:p>
            <a:pPr>
              <a:lnSpc>
                <a:spcPct val="90000"/>
              </a:lnSpc>
              <a:buNone/>
            </a:pPr>
            <a:endParaRPr lang="en-US" dirty="0"/>
          </a:p>
          <a:p>
            <a:pPr marL="257175" indent="-257175">
              <a:buFont typeface="Arial" panose="020B0604020202020204" pitchFamily="34" charset="0"/>
              <a:buChar char="•"/>
            </a:pPr>
            <a:r>
              <a:rPr lang="en-US" sz="1200" dirty="0"/>
              <a:t>Dedicated Builders Club staff develop Builders Club programming.</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The Builders Club website offers current resources.</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Online advisor training is offered each year. </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Online service events are provided for members.</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Monthly advisor e-newsletter.</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Provides a Builders Club program kit with resources to clubs.</a:t>
            </a:r>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16</a:t>
            </a:fld>
            <a:endParaRPr lang="en-US"/>
          </a:p>
        </p:txBody>
      </p:sp>
    </p:spTree>
    <p:extLst>
      <p:ext uri="{BB962C8B-B14F-4D97-AF65-F5344CB8AC3E}">
        <p14:creationId xmlns:p14="http://schemas.microsoft.com/office/powerpoint/2010/main" val="183315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The Kiwanis District Administrator is the Kiwanis volunteer who provides support to Builders Clubs within a specific state or Kiwanis district. </a:t>
            </a:r>
          </a:p>
          <a:p>
            <a:pPr>
              <a:lnSpc>
                <a:spcPct val="90000"/>
              </a:lnSpc>
              <a:buNone/>
            </a:pPr>
            <a:endParaRPr lang="en-US" b="1" dirty="0"/>
          </a:p>
          <a:p>
            <a:pPr>
              <a:lnSpc>
                <a:spcPct val="90000"/>
              </a:lnSpc>
              <a:buNone/>
            </a:pPr>
            <a:r>
              <a:rPr lang="en-US" b="1" dirty="0"/>
              <a:t>The administrator does the following: </a:t>
            </a:r>
          </a:p>
          <a:p>
            <a:pPr>
              <a:lnSpc>
                <a:spcPct val="90000"/>
              </a:lnSpc>
              <a:buNone/>
            </a:pPr>
            <a:endParaRPr lang="en-US" b="1" dirty="0"/>
          </a:p>
          <a:p>
            <a:pPr marL="342900" indent="-342900">
              <a:buFont typeface="Arial" panose="020B0604020202020204" pitchFamily="34" charset="0"/>
              <a:buChar char="•"/>
            </a:pPr>
            <a:r>
              <a:rPr lang="en-US" sz="1200" b="0" dirty="0"/>
              <a:t>Connects Builders Clubs with other Kiwanis family clubs in the district.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Relays information from Kiwanis International.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advisor training and resources for clubs in the district.</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support to clubs without Kiwanis sponsors.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Builds new Builders Clubs within the district.</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17</a:t>
            </a:fld>
            <a:endParaRPr lang="en-US"/>
          </a:p>
        </p:txBody>
      </p:sp>
    </p:spTree>
    <p:extLst>
      <p:ext uri="{BB962C8B-B14F-4D97-AF65-F5344CB8AC3E}">
        <p14:creationId xmlns:p14="http://schemas.microsoft.com/office/powerpoint/2010/main" val="361611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The Kiwanis club sponsors Builders Club. The Kiwanis club offers the following support: </a:t>
            </a:r>
          </a:p>
          <a:p>
            <a:pPr>
              <a:lnSpc>
                <a:spcPct val="90000"/>
              </a:lnSpc>
              <a:buNone/>
            </a:pPr>
            <a:endParaRPr lang="en-US" b="1" dirty="0"/>
          </a:p>
          <a:p>
            <a:pPr marL="342900" indent="-342900">
              <a:buFont typeface="Arial" panose="020B0604020202020204" pitchFamily="34" charset="0"/>
              <a:buChar char="•"/>
            </a:pPr>
            <a:r>
              <a:rPr lang="en-US" sz="1200" b="0" dirty="0"/>
              <a:t>Provides financial support.</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a Builders Club Kiwanis advisor.</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Assists with service projects and fundraisers.</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Supports the host school/organization as needed.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Builders Club with additional service opportunities.</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18</a:t>
            </a:fld>
            <a:endParaRPr lang="en-US"/>
          </a:p>
        </p:txBody>
      </p:sp>
    </p:spTree>
    <p:extLst>
      <p:ext uri="{BB962C8B-B14F-4D97-AF65-F5344CB8AC3E}">
        <p14:creationId xmlns:p14="http://schemas.microsoft.com/office/powerpoint/2010/main" val="19024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A volunteer from the Kiwanis club offers to serve as Kiwanis advisor to the K-Kids club. This is how the Kiwanis advisor supports the K-Kids club. </a:t>
            </a:r>
          </a:p>
          <a:p>
            <a:pPr>
              <a:lnSpc>
                <a:spcPct val="90000"/>
              </a:lnSpc>
              <a:buNone/>
            </a:pPr>
            <a:endParaRPr lang="en-US" b="1" dirty="0"/>
          </a:p>
          <a:p>
            <a:pPr marL="342900" indent="-342900">
              <a:buFont typeface="Arial" panose="020B0604020202020204" pitchFamily="34" charset="0"/>
              <a:buChar char="•"/>
            </a:pPr>
            <a:r>
              <a:rPr lang="en-US" sz="1200" b="0" dirty="0"/>
              <a:t>Attends club activities and meetings.</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Assists with Builders Club service and fundraising projects.</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Serves as the liaison between the Builders Club and Kiwanis club.</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Provides Builders Club member, officer and advisor training. </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Assists the Builders Club faculty advisor as needed.</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19</a:t>
            </a:fld>
            <a:endParaRPr lang="en-US"/>
          </a:p>
        </p:txBody>
      </p:sp>
    </p:spTree>
    <p:extLst>
      <p:ext uri="{BB962C8B-B14F-4D97-AF65-F5344CB8AC3E}">
        <p14:creationId xmlns:p14="http://schemas.microsoft.com/office/powerpoint/2010/main" val="1100409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b="0" dirty="0"/>
              <a:t>Builders Clubs have even more support and service opportunities when teaming up with other Kiwanis family clubs. These include service clubs for elementary school students, high school students and college students. </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dirty="0"/>
          </a:p>
          <a:p>
            <a:pPr>
              <a:lnSpc>
                <a:spcPct val="90000"/>
              </a:lnSpc>
              <a:buNone/>
            </a:pPr>
            <a:r>
              <a:rPr lang="en-US" b="0" dirty="0"/>
              <a:t>Builders Club is part of a family of clubs which includes youth clubs for every age group: </a:t>
            </a:r>
          </a:p>
          <a:p>
            <a:pPr>
              <a:lnSpc>
                <a:spcPct val="90000"/>
              </a:lnSpc>
              <a:buNone/>
            </a:pPr>
            <a:endParaRPr lang="en-US" b="0" dirty="0"/>
          </a:p>
          <a:p>
            <a:pPr marL="171450" indent="-171450">
              <a:lnSpc>
                <a:spcPct val="90000"/>
              </a:lnSpc>
              <a:buFont typeface="Arial" panose="020B0604020202020204" pitchFamily="34" charset="0"/>
              <a:buChar char="•"/>
            </a:pPr>
            <a:r>
              <a:rPr lang="en-US" b="0" dirty="0"/>
              <a:t>K-Kids for elementary school students</a:t>
            </a:r>
          </a:p>
          <a:p>
            <a:pPr marL="171450" indent="-171450">
              <a:lnSpc>
                <a:spcPct val="90000"/>
              </a:lnSpc>
              <a:buFont typeface="Arial" panose="020B0604020202020204" pitchFamily="34" charset="0"/>
              <a:buChar char="•"/>
            </a:pPr>
            <a:r>
              <a:rPr lang="en-US" b="0" dirty="0"/>
              <a:t>Builders Club – this is you!</a:t>
            </a:r>
          </a:p>
          <a:p>
            <a:pPr marL="171450" indent="-171450">
              <a:lnSpc>
                <a:spcPct val="90000"/>
              </a:lnSpc>
              <a:buFont typeface="Arial" panose="020B0604020202020204" pitchFamily="34" charset="0"/>
              <a:buChar char="•"/>
            </a:pPr>
            <a:r>
              <a:rPr lang="en-US" b="0" dirty="0"/>
              <a:t>Key Club for high school students</a:t>
            </a:r>
          </a:p>
          <a:p>
            <a:pPr marL="171450" indent="-171450">
              <a:lnSpc>
                <a:spcPct val="90000"/>
              </a:lnSpc>
              <a:buFont typeface="Arial" panose="020B0604020202020204" pitchFamily="34" charset="0"/>
              <a:buChar char="•"/>
            </a:pPr>
            <a:r>
              <a:rPr lang="en-US" b="0" dirty="0"/>
              <a:t>Circle K of college students </a:t>
            </a:r>
          </a:p>
          <a:p>
            <a:pPr marL="171450" indent="-171450">
              <a:lnSpc>
                <a:spcPct val="90000"/>
              </a:lnSpc>
              <a:buFont typeface="Arial" panose="020B0604020202020204" pitchFamily="34" charset="0"/>
              <a:buChar char="•"/>
            </a:pPr>
            <a:r>
              <a:rPr lang="en-US" b="0" dirty="0"/>
              <a:t>Kiwanis for adults</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b="0" dirty="0"/>
              <a:t>Builders Club members can continue to grow as leaders and participate in community service as they get older by continuing membership in the Kiwanis family. </a:t>
            </a:r>
          </a:p>
          <a:p>
            <a:pPr>
              <a:lnSpc>
                <a:spcPct val="90000"/>
              </a:lnSpc>
              <a:buNone/>
            </a:pPr>
            <a:endParaRPr lang="en-US" b="0"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20</a:t>
            </a:fld>
            <a:endParaRPr lang="en-US"/>
          </a:p>
        </p:txBody>
      </p:sp>
    </p:spTree>
    <p:extLst>
      <p:ext uri="{BB962C8B-B14F-4D97-AF65-F5344CB8AC3E}">
        <p14:creationId xmlns:p14="http://schemas.microsoft.com/office/powerpoint/2010/main" val="3475548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Builders Club members develop important skills they can continue to use in Key Club. </a:t>
            </a:r>
          </a:p>
          <a:p>
            <a:endParaRPr lang="en-US" b="1" baseline="0" dirty="0"/>
          </a:p>
          <a:p>
            <a:r>
              <a:rPr lang="en-US" b="1" baseline="0" dirty="0"/>
              <a:t>Learning to lead with compassion</a:t>
            </a:r>
          </a:p>
          <a:p>
            <a:endParaRPr lang="en-US" baseline="0" dirty="0"/>
          </a:p>
          <a:p>
            <a:r>
              <a:rPr lang="en-US" baseline="0" dirty="0"/>
              <a:t>The dedication and enthusiasm of these students has been felt in communities across the globe since the program began in 1925. The student-led organization encourages leadership development through service to others. Students build confidence and character, learn to be effective, strive for academic achievement, create more inclusive environments in their schools and develop empathy of those less fortunate. </a:t>
            </a:r>
          </a:p>
          <a:p>
            <a:endParaRPr lang="en-US" baseline="0" dirty="0"/>
          </a:p>
          <a:p>
            <a:r>
              <a:rPr lang="en-US" b="1" baseline="0" dirty="0"/>
              <a:t>Key Club’s structure</a:t>
            </a:r>
          </a:p>
          <a:p>
            <a:r>
              <a:rPr lang="en-US" baseline="0" dirty="0"/>
              <a:t>  Club </a:t>
            </a:r>
          </a:p>
          <a:p>
            <a:r>
              <a:rPr lang="en-US" baseline="0" dirty="0"/>
              <a:t>  District (district board) DCON</a:t>
            </a:r>
          </a:p>
          <a:p>
            <a:r>
              <a:rPr lang="en-US" baseline="0" dirty="0"/>
              <a:t>  International (International board)  ICON</a:t>
            </a: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1215450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Now let’s review the resources a faculty advisor will have in order to help guide students in running the club. </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2763559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Support to advisors</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An </a:t>
            </a:r>
            <a:r>
              <a:rPr lang="en-US" sz="1200" b="0" i="1" u="none" strike="noStrike" kern="1200" dirty="0">
                <a:solidFill>
                  <a:schemeClr val="tx1"/>
                </a:solidFill>
                <a:latin typeface="+mn-lt"/>
                <a:ea typeface="+mn-ea"/>
                <a:cs typeface="+mn-cs"/>
              </a:rPr>
              <a:t>international</a:t>
            </a:r>
            <a:r>
              <a:rPr lang="en-US" sz="1200" b="0" i="0" u="none" strike="noStrike" kern="1200" dirty="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a:solidFill>
                  <a:schemeClr val="tx1"/>
                </a:solidFill>
                <a:latin typeface="+mn-lt"/>
                <a:ea typeface="+mn-ea"/>
                <a:cs typeface="+mn-cs"/>
              </a:rPr>
              <a:t> and publications, create online advisor education, manage social media for the Kiwanis family, and more.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key resource is the Builders Club program kit provided each year to assist club advisors in guiding club members through the year.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Items included in the program kit are shared here and include: </a:t>
            </a:r>
            <a:r>
              <a:rPr lang="en-US" sz="1200" b="0" i="0" u="none" strike="noStrike" kern="1200" baseline="0" dirty="0">
                <a:solidFill>
                  <a:schemeClr val="tx1"/>
                </a:solidFill>
                <a:latin typeface="+mn-lt"/>
                <a:ea typeface="+mn-ea"/>
                <a:cs typeface="+mn-cs"/>
              </a:rPr>
              <a:t>Advisor Toolkit, Member and Officer Toolkit, Service Toolkit, Officer and member stickers, and Member recruitment posters.</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23</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The advisor toolkit includes helpful materials for guiding the club. </a:t>
            </a:r>
          </a:p>
          <a:p>
            <a:endParaRPr lang="en-US" baseline="0" dirty="0"/>
          </a:p>
          <a:p>
            <a:r>
              <a:rPr lang="en-US" baseline="0" dirty="0"/>
              <a:t>Sample Bylaws – explaining club structure</a:t>
            </a:r>
          </a:p>
          <a:p>
            <a:r>
              <a:rPr lang="en-US" baseline="0" dirty="0"/>
              <a:t>Sample Meeting agendas – to help guide club members</a:t>
            </a:r>
          </a:p>
          <a:p>
            <a:r>
              <a:rPr lang="en-US" baseline="0" dirty="0"/>
              <a:t>How to develop and empower students during the middle years.</a:t>
            </a:r>
          </a:p>
          <a:p>
            <a:r>
              <a:rPr lang="en-US" baseline="0" dirty="0"/>
              <a:t>How to be an effective advisor</a:t>
            </a:r>
          </a:p>
          <a:p>
            <a:r>
              <a:rPr lang="en-US" baseline="0" dirty="0"/>
              <a:t>Forms and policies</a:t>
            </a: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1012249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The Member and Officer Toolkit is a wonderful resource for club members and officers. </a:t>
            </a:r>
            <a:endParaRPr lang="en-US" sz="1200" b="0" i="0" u="none" strike="noStrike"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25</a:t>
            </a:fld>
            <a:endParaRPr lang="en-US"/>
          </a:p>
        </p:txBody>
      </p:sp>
    </p:spTree>
    <p:extLst>
      <p:ext uri="{BB962C8B-B14F-4D97-AF65-F5344CB8AC3E}">
        <p14:creationId xmlns:p14="http://schemas.microsoft.com/office/powerpoint/2010/main" val="1107559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70C0"/>
                </a:solidFill>
                <a:effectLst/>
                <a:latin typeface="myriad-pro"/>
              </a:rPr>
              <a:t>This toolkit teaches the skills of service and leads members &amp; officers through activities to implement effective and high-impact service projects.</a:t>
            </a:r>
            <a:endParaRPr lang="en-US" sz="1200" b="1" dirty="0">
              <a:solidFill>
                <a:srgbClr val="0070C0"/>
              </a:solidFill>
            </a:endParaRP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26</a:t>
            </a:fld>
            <a:endParaRPr lang="en-US" dirty="0"/>
          </a:p>
        </p:txBody>
      </p:sp>
    </p:spTree>
    <p:extLst>
      <p:ext uri="{BB962C8B-B14F-4D97-AF65-F5344CB8AC3E}">
        <p14:creationId xmlns:p14="http://schemas.microsoft.com/office/powerpoint/2010/main" val="2118367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9C1"/>
                </a:solidFill>
              </a:rPr>
              <a:t>Members and officers receive stickers to place on their favorite Builders Club gear.</a:t>
            </a: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27</a:t>
            </a:fld>
            <a:endParaRPr lang="en-US" dirty="0"/>
          </a:p>
        </p:txBody>
      </p:sp>
    </p:spTree>
    <p:extLst>
      <p:ext uri="{BB962C8B-B14F-4D97-AF65-F5344CB8AC3E}">
        <p14:creationId xmlns:p14="http://schemas.microsoft.com/office/powerpoint/2010/main" val="2282188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0C0"/>
                </a:solidFill>
              </a:rPr>
              <a:t>Member recruitment posters are provided in the program kit and several downloadable versions is available online. </a:t>
            </a:r>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28</a:t>
            </a:fld>
            <a:endParaRPr lang="en-US" dirty="0"/>
          </a:p>
        </p:txBody>
      </p:sp>
    </p:spTree>
    <p:extLst>
      <p:ext uri="{BB962C8B-B14F-4D97-AF65-F5344CB8AC3E}">
        <p14:creationId xmlns:p14="http://schemas.microsoft.com/office/powerpoint/2010/main" val="21773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0C0"/>
                </a:solidFill>
              </a:rPr>
              <a:t>Member recruitment posters are provided in the program kit and several downloadable versions is available online. </a:t>
            </a:r>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29</a:t>
            </a:fld>
            <a:endParaRPr lang="en-US" dirty="0"/>
          </a:p>
        </p:txBody>
      </p:sp>
    </p:spTree>
    <p:extLst>
      <p:ext uri="{BB962C8B-B14F-4D97-AF65-F5344CB8AC3E}">
        <p14:creationId xmlns:p14="http://schemas.microsoft.com/office/powerpoint/2010/main" val="801442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lnSpc>
                <a:spcPct val="150000"/>
              </a:lnSpc>
              <a:buFontTx/>
              <a:buNone/>
            </a:pPr>
            <a:r>
              <a:rPr lang="en-US" sz="1200" dirty="0">
                <a:latin typeface="Arial" panose="020B0604020202020204" pitchFamily="34" charset="0"/>
                <a:cs typeface="Arial" panose="020B0604020202020204" pitchFamily="34" charset="0"/>
              </a:rPr>
              <a:t>Builders Club resources are always a click away. Visit BuildersClub.org to find needed information. Everything needed to run the club can be downloaded from the website.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30</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mj-lt"/>
              <a:buNone/>
            </a:pPr>
            <a:r>
              <a:rPr lang="en-US" sz="1200" dirty="0">
                <a:latin typeface="Arial" panose="020B0604020202020204" pitchFamily="34" charset="0"/>
                <a:cs typeface="Arial" panose="020B0604020202020204" pitchFamily="34" charset="0"/>
              </a:rPr>
              <a:t>The Advisor page of the website is a one stop shop for club advisors. Links to all needed resources can be found on this page. The Advisor page is located under the Lead navigation.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31</a:t>
            </a:fld>
            <a:endParaRPr lang="en-US"/>
          </a:p>
        </p:txBody>
      </p:sp>
    </p:spTree>
    <p:extLst>
      <p:ext uri="{BB962C8B-B14F-4D97-AF65-F5344CB8AC3E}">
        <p14:creationId xmlns:p14="http://schemas.microsoft.com/office/powerpoint/2010/main" val="1801408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buFont typeface="+mj-lt"/>
              <a:buNone/>
            </a:pPr>
            <a:r>
              <a:rPr lang="en-US" b="0" i="0" dirty="0">
                <a:solidFill>
                  <a:srgbClr val="23272C"/>
                </a:solidFill>
                <a:effectLst/>
                <a:latin typeface="myriad-pro"/>
              </a:rPr>
              <a:t>Builders Club Meeting Kits are ready-to-go tools for club officers and advisors to run meetings while covering many important topics. Kits include step-by-step topic-specific agendas with </a:t>
            </a:r>
            <a:r>
              <a:rPr lang="en-US" b="0" i="0" dirty="0">
                <a:effectLst/>
                <a:latin typeface="myriad-pro"/>
                <a:hlinkClick r:id="rId3"/>
              </a:rPr>
              <a:t>icebreaker activities</a:t>
            </a:r>
            <a:r>
              <a:rPr lang="en-US" b="0" i="0" dirty="0">
                <a:solidFill>
                  <a:srgbClr val="23272C"/>
                </a:solidFill>
                <a:effectLst/>
                <a:latin typeface="myriad-pro"/>
              </a:rPr>
              <a:t>, discussion questions, and links to related videos, resources, service ideas and more. Use a kit to run a meeting OR for guidance for club officers to create their own agendas that explore the kit’s topic.  The three theme-based Meeting Kits are:</a:t>
            </a:r>
          </a:p>
          <a:p>
            <a:pPr algn="l">
              <a:buFont typeface="+mj-lt"/>
              <a:buAutoNum type="arabicPeriod"/>
            </a:pPr>
            <a:endParaRPr lang="en-US" b="0" i="0" dirty="0">
              <a:solidFill>
                <a:srgbClr val="23272C"/>
              </a:solidFill>
              <a:effectLst/>
              <a:latin typeface="myriad-pro"/>
            </a:endParaRPr>
          </a:p>
          <a:p>
            <a:pPr algn="l">
              <a:buFont typeface="+mj-lt"/>
              <a:buAutoNum type="arabicPeriod"/>
            </a:pPr>
            <a:r>
              <a:rPr lang="en-US" b="0" i="0" dirty="0">
                <a:solidFill>
                  <a:srgbClr val="23272C"/>
                </a:solidFill>
                <a:effectLst/>
                <a:latin typeface="myriad-pro"/>
              </a:rPr>
              <a:t>Club Operations Meeting Kit</a:t>
            </a:r>
          </a:p>
          <a:p>
            <a:pPr algn="l">
              <a:buFont typeface="+mj-lt"/>
              <a:buAutoNum type="arabicPeriod"/>
            </a:pPr>
            <a:r>
              <a:rPr lang="en-US" b="0" i="0" dirty="0">
                <a:solidFill>
                  <a:srgbClr val="23272C"/>
                </a:solidFill>
                <a:effectLst/>
                <a:latin typeface="myriad-pro"/>
              </a:rPr>
              <a:t>Service Meeting Kit</a:t>
            </a:r>
          </a:p>
          <a:p>
            <a:pPr algn="l">
              <a:buFont typeface="+mj-lt"/>
              <a:buAutoNum type="arabicPeriod"/>
            </a:pPr>
            <a:r>
              <a:rPr lang="en-US" b="0" i="0" dirty="0">
                <a:solidFill>
                  <a:srgbClr val="23272C"/>
                </a:solidFill>
                <a:effectLst/>
                <a:latin typeface="myriad-pro"/>
              </a:rPr>
              <a:t>Needs and Causes Learning Kit</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32</a:t>
            </a:fld>
            <a:endParaRPr lang="en-US"/>
          </a:p>
        </p:txBody>
      </p:sp>
    </p:spTree>
    <p:extLst>
      <p:ext uri="{BB962C8B-B14F-4D97-AF65-F5344CB8AC3E}">
        <p14:creationId xmlns:p14="http://schemas.microsoft.com/office/powerpoint/2010/main" val="812742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Key Leader is a free, interactive, PDF workbook designed for students (8</a:t>
            </a:r>
            <a:r>
              <a:rPr lang="en-US" baseline="30000" dirty="0"/>
              <a:t>th</a:t>
            </a:r>
            <a:r>
              <a:rPr lang="en-US" dirty="0"/>
              <a:t> grade and up) as well as adults. It includes videos, reflection and discussion topics, and offers a new perspective on some traditional Key Leader activities like the personality test. </a:t>
            </a:r>
          </a:p>
          <a:p>
            <a:endParaRPr lang="en-US" dirty="0"/>
          </a:p>
          <a:p>
            <a:r>
              <a:rPr lang="en-US" dirty="0"/>
              <a:t>The workbook is designed to be self-facilitated. Six “tracks” cover the topics of Service Leadership and the Five Key Leader Principles: Integrity, Growth, Respect, Community, and Excellence, and there are three activities in each track. The activities make for great meeting, classroom, or family activities to help teens discuss their values, goals, and role in the local community. </a:t>
            </a:r>
          </a:p>
          <a:p>
            <a:endParaRPr lang="en-US" dirty="0"/>
          </a:p>
          <a:p>
            <a:r>
              <a:rPr lang="en-US" dirty="0"/>
              <a:t>It also serves as a great primer for in-person Key Leader programs or a re-fresher on the topic for Student Facilitators at upcoming programs. Some districts are organizing virtual events to compliment or promote their in-person Key Leader events. (Nebraska, Ohio)</a:t>
            </a:r>
          </a:p>
          <a:p>
            <a:endParaRPr lang="en-US" dirty="0"/>
          </a:p>
          <a:p>
            <a:pPr marL="257175" indent="-257175">
              <a:buFontTx/>
              <a:buChar char="-"/>
            </a:pPr>
            <a:r>
              <a:rPr lang="en-US" sz="1200" dirty="0">
                <a:latin typeface="Arial" panose="020B0604020202020204" pitchFamily="34" charset="0"/>
                <a:cs typeface="Arial" panose="020B0604020202020204" pitchFamily="34" charset="0"/>
              </a:rPr>
              <a:t>Free, Interactive, PDF Workbook</a:t>
            </a:r>
          </a:p>
          <a:p>
            <a:pPr marL="257175" indent="-257175">
              <a:buFontTx/>
              <a:buChar char="-"/>
            </a:pPr>
            <a:r>
              <a:rPr lang="en-US" sz="1200" dirty="0">
                <a:latin typeface="Arial" panose="020B0604020202020204" pitchFamily="34" charset="0"/>
                <a:cs typeface="Arial" panose="020B0604020202020204" pitchFamily="34" charset="0"/>
              </a:rPr>
              <a:t>Self-led, Group, and/or Family Activities</a:t>
            </a:r>
          </a:p>
          <a:p>
            <a:pPr marL="257175" indent="-257175">
              <a:buFontTx/>
              <a:buChar char="-"/>
            </a:pPr>
            <a:r>
              <a:rPr lang="en-US" sz="1200" dirty="0">
                <a:latin typeface="Arial" panose="020B0604020202020204" pitchFamily="34" charset="0"/>
                <a:cs typeface="Arial" panose="020B0604020202020204" pitchFamily="34" charset="0"/>
              </a:rPr>
              <a:t>Primer for in-person Key Leader and Service Leadership</a:t>
            </a:r>
          </a:p>
          <a:p>
            <a:pPr marL="257175" indent="-257175">
              <a:buFontTx/>
              <a:buChar char="-"/>
            </a:pPr>
            <a:r>
              <a:rPr lang="en-US" sz="1200" dirty="0">
                <a:latin typeface="Arial" panose="020B0604020202020204" pitchFamily="34" charset="0"/>
                <a:cs typeface="Arial" panose="020B0604020202020204" pitchFamily="34" charset="0"/>
              </a:rPr>
              <a:t>Ages 13 &amp; Up</a:t>
            </a:r>
          </a:p>
          <a:p>
            <a:endParaRPr lang="en-US" dirty="0"/>
          </a:p>
          <a:p>
            <a:r>
              <a:rPr lang="en-US" dirty="0"/>
              <a:t>K-Kids advisors can take this free leadership course and utilize strategies shared when working with K-Kids members. </a:t>
            </a:r>
          </a:p>
        </p:txBody>
      </p:sp>
      <p:sp>
        <p:nvSpPr>
          <p:cNvPr id="4" name="Slide Number Placeholder 3"/>
          <p:cNvSpPr>
            <a:spLocks noGrp="1"/>
          </p:cNvSpPr>
          <p:nvPr>
            <p:ph type="sldNum" sz="quarter" idx="5"/>
          </p:nvPr>
        </p:nvSpPr>
        <p:spPr/>
        <p:txBody>
          <a:bodyPr/>
          <a:lstStyle/>
          <a:p>
            <a:fld id="{24096969-C5B6-435C-8010-CFFC85F95C43}" type="slidenum">
              <a:rPr lang="en-US" smtClean="0"/>
              <a:t>33</a:t>
            </a:fld>
            <a:endParaRPr lang="en-US"/>
          </a:p>
        </p:txBody>
      </p:sp>
    </p:spTree>
    <p:extLst>
      <p:ext uri="{BB962C8B-B14F-4D97-AF65-F5344CB8AC3E}">
        <p14:creationId xmlns:p14="http://schemas.microsoft.com/office/powerpoint/2010/main" val="3257925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endParaRPr lang="en-US" baseline="0" dirty="0"/>
          </a:p>
          <a:p>
            <a:pPr defTabSz="914152">
              <a:defRPr/>
            </a:pPr>
            <a:r>
              <a:rPr lang="en-US" baseline="0" dirty="0"/>
              <a:t>If attending virtual Key Leader was helpful to club members, consider sending members to the real deal, a Key Leader event within your area. </a:t>
            </a:r>
          </a:p>
          <a:p>
            <a:pPr defTabSz="914152">
              <a:defRPr/>
            </a:pPr>
            <a:endParaRPr lang="en-US" baseline="0" dirty="0"/>
          </a:p>
          <a:p>
            <a:pPr defTabSz="914152">
              <a:defRPr/>
            </a:pPr>
            <a:r>
              <a:rPr lang="en-US" baseline="0" dirty="0"/>
              <a:t>Graduating middle school students can attend Key Leader. Not only are Builders Club members welcome, but any graduating middle school students interested in developing leadership skills and learning more about community service. </a:t>
            </a:r>
          </a:p>
          <a:p>
            <a:pPr defTabSz="914152">
              <a:defRPr/>
            </a:pPr>
            <a:endParaRPr lang="en-US" baseline="0" dirty="0"/>
          </a:p>
          <a:p>
            <a:pPr defTabSz="914152">
              <a:defRPr/>
            </a:pPr>
            <a:r>
              <a:rPr lang="en-US" b="1" baseline="0" dirty="0"/>
              <a:t>A life-changing leadership weekend </a:t>
            </a:r>
          </a:p>
          <a:p>
            <a:pPr defTabSz="914152">
              <a:defRPr/>
            </a:pPr>
            <a:r>
              <a:rPr lang="en-US" baseline="0" dirty="0"/>
              <a:t>Key Leader is an inspirational weekend leadership experience for emerging high school leaders. This life-changing weekend offers students a taste of what servant leadership is all about. Through team-building activities, group discussions and personal reflections, students gain self-confidence, make new friends and learn the joy and power of community involvement. </a:t>
            </a:r>
          </a:p>
          <a:p>
            <a:pPr defTabSz="914152">
              <a:defRPr/>
            </a:pPr>
            <a:endParaRPr lang="en-US" dirty="0"/>
          </a:p>
          <a:p>
            <a:endParaRPr lang="en-US"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34</a:t>
            </a:fld>
            <a:endParaRPr lang="en-US" dirty="0"/>
          </a:p>
        </p:txBody>
      </p:sp>
    </p:spTree>
    <p:extLst>
      <p:ext uri="{BB962C8B-B14F-4D97-AF65-F5344CB8AC3E}">
        <p14:creationId xmlns:p14="http://schemas.microsoft.com/office/powerpoint/2010/main" val="3762197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Interested in starting a K-Kids club? </a:t>
            </a:r>
          </a:p>
        </p:txBody>
      </p:sp>
      <p:sp>
        <p:nvSpPr>
          <p:cNvPr id="4" name="Slide Number Placeholder 3"/>
          <p:cNvSpPr>
            <a:spLocks noGrp="1"/>
          </p:cNvSpPr>
          <p:nvPr>
            <p:ph type="sldNum" sz="quarter" idx="5"/>
          </p:nvPr>
        </p:nvSpPr>
        <p:spPr/>
        <p:txBody>
          <a:bodyPr/>
          <a:lstStyle/>
          <a:p>
            <a:fld id="{73CDA4FC-1BDD-42E0-982C-DEAB35F2FD59}" type="slidenum">
              <a:rPr lang="en-US" smtClean="0"/>
              <a:t>35</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BuildersClub.org/start-a-club to begin. </a:t>
            </a:r>
          </a:p>
        </p:txBody>
      </p:sp>
      <p:sp>
        <p:nvSpPr>
          <p:cNvPr id="4" name="Slide Number Placeholder 3"/>
          <p:cNvSpPr>
            <a:spLocks noGrp="1"/>
          </p:cNvSpPr>
          <p:nvPr>
            <p:ph type="sldNum" sz="quarter" idx="5"/>
          </p:nvPr>
        </p:nvSpPr>
        <p:spPr/>
        <p:txBody>
          <a:bodyPr/>
          <a:lstStyle/>
          <a:p>
            <a:fld id="{73CDA4FC-1BDD-42E0-982C-DEAB35F2FD59}" type="slidenum">
              <a:rPr lang="en-US" smtClean="0"/>
              <a:t>36</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BB570A8-8C15-4CB4-8DAF-6B5E5980BDC1}" type="slidenum">
              <a:rPr lang="en-US"/>
              <a:pPr/>
              <a:t>37</a:t>
            </a:fld>
            <a:endParaRPr lang="en-US"/>
          </a:p>
        </p:txBody>
      </p:sp>
      <p:sp>
        <p:nvSpPr>
          <p:cNvPr id="70659"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pPr eaLnBrk="1" hangingPunct="1"/>
            <a:r>
              <a:rPr lang="en-US" baseline="0" dirty="0"/>
              <a:t>Thank you. </a:t>
            </a:r>
          </a:p>
          <a:p>
            <a:pPr marL="799883" lvl="1" indent="-457076">
              <a:defRPr/>
            </a:pPr>
            <a:endParaRPr lang="en-US" dirty="0"/>
          </a:p>
          <a:p>
            <a:pPr marL="799883" lvl="1" indent="-457076">
              <a:buFontTx/>
              <a:buAutoNum type="arabicPeriod"/>
              <a:defRPr/>
            </a:pPr>
            <a:endParaRPr lang="en-US" dirty="0">
              <a:solidFill>
                <a:srgbClr val="E5CE8F"/>
              </a:solidFill>
              <a:effectLst>
                <a:outerShdw blurRad="38100" dist="38100" dir="2700000" algn="tl">
                  <a:srgbClr val="000000"/>
                </a:outerShdw>
              </a:effectLst>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ullet Poi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1C2C2-0788-A841-9E5E-AFADB332B31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6" name="Shape 22">
            <a:extLst>
              <a:ext uri="{FF2B5EF4-FFF2-40B4-BE49-F238E27FC236}">
                <a16:creationId xmlns:a16="http://schemas.microsoft.com/office/drawing/2014/main" id="{27310137-8EF9-FE45-B869-5294080E2567}"/>
              </a:ext>
            </a:extLst>
          </p:cNvPr>
          <p:cNvSpPr txBox="1">
            <a:spLocks noGrp="1"/>
          </p:cNvSpPr>
          <p:nvPr>
            <p:ph type="body" idx="1"/>
          </p:nvPr>
        </p:nvSpPr>
        <p:spPr>
          <a:xfrm>
            <a:off x="609601" y="1905002"/>
            <a:ext cx="7924802" cy="3784601"/>
          </a:xfrm>
          <a:prstGeom prst="rect">
            <a:avLst/>
          </a:prstGeom>
          <a:noFill/>
          <a:ln>
            <a:noFill/>
          </a:ln>
        </p:spPr>
        <p:txBody>
          <a:bodyPr lIns="91425" tIns="91425" rIns="91425" bIns="91425" anchor="t" anchorCtr="0"/>
          <a:lstStyle>
            <a:lvl1pPr marL="660383" marR="0" lvl="0" indent="-457189" algn="l" rtl="0">
              <a:spcBef>
                <a:spcPts val="640"/>
              </a:spcBef>
              <a:buClr>
                <a:schemeClr val="tx1"/>
              </a:buClr>
              <a:buSzPct val="100000"/>
              <a:buFont typeface="Arial" panose="020B0604020202020204" pitchFamily="34" charset="0"/>
              <a:buChar char="•"/>
              <a:defRPr sz="2800"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742931" marR="0" lvl="1" indent="-152396"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2972" marR="0" lvl="2" indent="-76198"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160" marR="0" lvl="3" indent="-133347"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24" marR="0" lvl="4" indent="-104773"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537" marR="0" lvl="5"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726" marR="0" lvl="6"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8915" marR="0" lvl="7"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103" marR="0" lvl="8"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Shape 24">
            <a:extLst>
              <a:ext uri="{FF2B5EF4-FFF2-40B4-BE49-F238E27FC236}">
                <a16:creationId xmlns:a16="http://schemas.microsoft.com/office/drawing/2014/main" id="{F2C81E3D-234F-2F4A-9459-B7D906A30889}"/>
              </a:ext>
            </a:extLst>
          </p:cNvPr>
          <p:cNvSpPr txBox="1">
            <a:spLocks noGrp="1"/>
          </p:cNvSpPr>
          <p:nvPr>
            <p:ph type="title"/>
          </p:nvPr>
        </p:nvSpPr>
        <p:spPr>
          <a:xfrm>
            <a:off x="609600" y="787402"/>
            <a:ext cx="7924802"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rgbClr val="003974"/>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2750727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plit Layout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44D793-D443-7446-BFBE-23C9591D5EF2}"/>
              </a:ext>
            </a:extLst>
          </p:cNvPr>
          <p:cNvSpPr>
            <a:spLocks noGrp="1"/>
          </p:cNvSpPr>
          <p:nvPr>
            <p:ph type="pic" sz="quarter" idx="25"/>
          </p:nvPr>
        </p:nvSpPr>
        <p:spPr>
          <a:xfrm>
            <a:off x="4583242" y="0"/>
            <a:ext cx="4572001" cy="6858000"/>
          </a:xfrm>
          <a:prstGeom prst="rect">
            <a:avLst/>
          </a:prstGeom>
        </p:spPr>
        <p:txBody>
          <a:bodyPr>
            <a:normAutofit/>
          </a:bodyPr>
          <a:lstStyle>
            <a:lvl1pPr algn="ctr">
              <a:defRPr sz="1500"/>
            </a:lvl1pPr>
          </a:lstStyle>
          <a:p>
            <a:r>
              <a:rPr lang="en-US"/>
              <a:t>Click icon to add picture</a:t>
            </a:r>
          </a:p>
        </p:txBody>
      </p:sp>
      <p:sp>
        <p:nvSpPr>
          <p:cNvPr id="6" name="Rectangle 5">
            <a:extLst>
              <a:ext uri="{FF2B5EF4-FFF2-40B4-BE49-F238E27FC236}">
                <a16:creationId xmlns:a16="http://schemas.microsoft.com/office/drawing/2014/main" id="{C78C0D40-4D9D-874E-B79E-61A0927F1F83}"/>
              </a:ext>
            </a:extLst>
          </p:cNvPr>
          <p:cNvSpPr/>
          <p:nvPr userDrawn="1"/>
        </p:nvSpPr>
        <p:spPr>
          <a:xfrm>
            <a:off x="6858000" y="5272040"/>
            <a:ext cx="2383436" cy="8544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BA04BD12-FD8C-E64D-9185-31D043F23E09}"/>
              </a:ext>
            </a:extLst>
          </p:cNvPr>
          <p:cNvPicPr>
            <a:picLocks noChangeAspect="1"/>
          </p:cNvPicPr>
          <p:nvPr userDrawn="1"/>
        </p:nvPicPr>
        <p:blipFill>
          <a:blip r:embed="rId2"/>
          <a:stretch>
            <a:fillRect/>
          </a:stretch>
        </p:blipFill>
        <p:spPr>
          <a:xfrm>
            <a:off x="7057010" y="5539792"/>
            <a:ext cx="1768449" cy="343618"/>
          </a:xfrm>
          <a:prstGeom prst="rect">
            <a:avLst/>
          </a:prstGeom>
        </p:spPr>
      </p:pic>
      <p:sp>
        <p:nvSpPr>
          <p:cNvPr id="10" name="Text Placeholder 17">
            <a:extLst>
              <a:ext uri="{FF2B5EF4-FFF2-40B4-BE49-F238E27FC236}">
                <a16:creationId xmlns:a16="http://schemas.microsoft.com/office/drawing/2014/main" id="{8B318A5E-A51B-D24B-935D-F85984700FD7}"/>
              </a:ext>
            </a:extLst>
          </p:cNvPr>
          <p:cNvSpPr>
            <a:spLocks noGrp="1"/>
          </p:cNvSpPr>
          <p:nvPr>
            <p:ph type="body" sz="quarter" idx="26" hasCustomPrompt="1"/>
          </p:nvPr>
        </p:nvSpPr>
        <p:spPr>
          <a:xfrm>
            <a:off x="498857" y="2109794"/>
            <a:ext cx="3614726" cy="650874"/>
          </a:xfrm>
          <a:prstGeom prst="rect">
            <a:avLst/>
          </a:prstGeom>
        </p:spPr>
        <p:txBody>
          <a:bodyPr>
            <a:noAutofit/>
          </a:bodyPr>
          <a:lstStyle>
            <a:lvl1pPr marL="0" indent="0">
              <a:buNone/>
              <a:defRPr sz="2100">
                <a:solidFill>
                  <a:srgbClr val="00AEEF"/>
                </a:solidFill>
              </a:defRPr>
            </a:lvl1pPr>
          </a:lstStyle>
          <a:p>
            <a:pPr lvl="0"/>
            <a:r>
              <a:rPr lang="en-US"/>
              <a:t>Click to edit subtitle</a:t>
            </a:r>
          </a:p>
        </p:txBody>
      </p:sp>
      <p:sp>
        <p:nvSpPr>
          <p:cNvPr id="11" name="Text Placeholder 2">
            <a:extLst>
              <a:ext uri="{FF2B5EF4-FFF2-40B4-BE49-F238E27FC236}">
                <a16:creationId xmlns:a16="http://schemas.microsoft.com/office/drawing/2014/main" id="{C8C672C1-FFB1-7F47-BE36-00FBD81356CA}"/>
              </a:ext>
            </a:extLst>
          </p:cNvPr>
          <p:cNvSpPr>
            <a:spLocks noGrp="1"/>
          </p:cNvSpPr>
          <p:nvPr>
            <p:ph type="body" idx="1" hasCustomPrompt="1"/>
          </p:nvPr>
        </p:nvSpPr>
        <p:spPr>
          <a:xfrm>
            <a:off x="497804" y="3128963"/>
            <a:ext cx="3614459" cy="2986088"/>
          </a:xfrm>
          <a:prstGeom prst="rect">
            <a:avLst/>
          </a:prstGeom>
        </p:spPr>
        <p:txBody>
          <a:bodyPr>
            <a:noAutofit/>
          </a:bodyPr>
          <a:lstStyle>
            <a:lvl1pPr marL="0" indent="0" algn="l">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copy</a:t>
            </a:r>
          </a:p>
        </p:txBody>
      </p:sp>
      <p:sp>
        <p:nvSpPr>
          <p:cNvPr id="16" name="Title 1">
            <a:extLst>
              <a:ext uri="{FF2B5EF4-FFF2-40B4-BE49-F238E27FC236}">
                <a16:creationId xmlns:a16="http://schemas.microsoft.com/office/drawing/2014/main" id="{98C80E40-73BE-4D48-A808-214BF510E390}"/>
              </a:ext>
            </a:extLst>
          </p:cNvPr>
          <p:cNvSpPr>
            <a:spLocks noGrp="1"/>
          </p:cNvSpPr>
          <p:nvPr>
            <p:ph type="title" hasCustomPrompt="1"/>
          </p:nvPr>
        </p:nvSpPr>
        <p:spPr>
          <a:xfrm>
            <a:off x="497804" y="742950"/>
            <a:ext cx="3614459" cy="1366837"/>
          </a:xfrm>
        </p:spPr>
        <p:txBody>
          <a:bodyPr>
            <a:noAutofit/>
          </a:bodyPr>
          <a:lstStyle>
            <a:lvl1pPr>
              <a:defRPr sz="3000" b="1">
                <a:solidFill>
                  <a:srgbClr val="003366"/>
                </a:solidFill>
              </a:defRPr>
            </a:lvl1pPr>
          </a:lstStyle>
          <a:p>
            <a:r>
              <a:rPr lang="en-US"/>
              <a:t>CLICK TO EDIT MASTER TITLE STYLE</a:t>
            </a:r>
          </a:p>
        </p:txBody>
      </p:sp>
    </p:spTree>
    <p:extLst>
      <p:ext uri="{BB962C8B-B14F-4D97-AF65-F5344CB8AC3E}">
        <p14:creationId xmlns:p14="http://schemas.microsoft.com/office/powerpoint/2010/main" val="1513172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6"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4.jpe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4.tmp"/></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5.tmp"/></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6.tmp"/></Relationships>
</file>

<file path=ppt/slides/_rels/slide3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33.xml"/><Relationship Id="rId7" Type="http://schemas.openxmlformats.org/officeDocument/2006/relationships/image" Target="../media/image40.sv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46.jpeg"/><Relationship Id="rId4" Type="http://schemas.openxmlformats.org/officeDocument/2006/relationships/image" Target="../media/image45.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7.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8.tmp"/></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4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457200" y="152400"/>
            <a:ext cx="8229600" cy="868362"/>
          </a:xfrm>
        </p:spPr>
        <p:txBody>
          <a:bodyPr>
            <a:noAutofit/>
          </a:bodyPr>
          <a:lstStyle/>
          <a:p>
            <a:pPr algn="ctr"/>
            <a:r>
              <a:rPr lang="en-US" sz="6600" dirty="0"/>
              <a:t>Builders Club</a:t>
            </a:r>
          </a:p>
        </p:txBody>
      </p:sp>
      <p:sp>
        <p:nvSpPr>
          <p:cNvPr id="6" name="TextBox 5"/>
          <p:cNvSpPr txBox="1"/>
          <p:nvPr/>
        </p:nvSpPr>
        <p:spPr>
          <a:xfrm>
            <a:off x="3875" y="1186912"/>
            <a:ext cx="9144000" cy="523220"/>
          </a:xfrm>
          <a:prstGeom prst="rect">
            <a:avLst/>
          </a:prstGeom>
          <a:solidFill>
            <a:srgbClr val="92BE5E"/>
          </a:solidFill>
        </p:spPr>
        <p:txBody>
          <a:bodyPr wrap="square" rtlCol="0">
            <a:spAutoFit/>
          </a:bodyPr>
          <a:lstStyle/>
          <a:p>
            <a:pPr algn="ctr"/>
            <a:r>
              <a:rPr lang="en-US" sz="2800" b="1" dirty="0"/>
              <a:t>Developing and Empowering Middle Years Service Leaders!</a:t>
            </a:r>
          </a:p>
        </p:txBody>
      </p:sp>
      <p:sp>
        <p:nvSpPr>
          <p:cNvPr id="8" name="Rectangle 7"/>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person&#10;&#10;Description automatically generated">
            <a:extLst>
              <a:ext uri="{FF2B5EF4-FFF2-40B4-BE49-F238E27FC236}">
                <a16:creationId xmlns:a16="http://schemas.microsoft.com/office/drawing/2014/main" id="{EA4BF521-4095-64CC-2BE2-9704E2E7B5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710132"/>
            <a:ext cx="9160473" cy="6699233"/>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143000" y="191307"/>
            <a:ext cx="7026544" cy="971931"/>
          </a:xfrm>
        </p:spPr>
        <p:txBody>
          <a:bodyPr>
            <a:noAutofit/>
          </a:bodyPr>
          <a:lstStyle/>
          <a:p>
            <a:r>
              <a:rPr lang="en-US" sz="4000" dirty="0"/>
              <a:t>What is Builders Club?</a:t>
            </a:r>
          </a:p>
        </p:txBody>
      </p:sp>
      <p:pic>
        <p:nvPicPr>
          <p:cNvPr id="7" name="Picture 6" descr="A picture containing person, room&#10;&#10;Description automatically generated">
            <a:extLst>
              <a:ext uri="{FF2B5EF4-FFF2-40B4-BE49-F238E27FC236}">
                <a16:creationId xmlns:a16="http://schemas.microsoft.com/office/drawing/2014/main" id="{A406A915-E672-6DEB-CD43-3126A6FA5C53}"/>
              </a:ext>
            </a:extLst>
          </p:cNvPr>
          <p:cNvPicPr>
            <a:picLocks noChangeAspect="1"/>
          </p:cNvPicPr>
          <p:nvPr/>
        </p:nvPicPr>
        <p:blipFill rotWithShape="1">
          <a:blip r:embed="rId3">
            <a:extLst>
              <a:ext uri="{28A0092B-C50C-407E-A947-70E740481C1C}">
                <a14:useLocalDpi xmlns:a14="http://schemas.microsoft.com/office/drawing/2010/main" val="0"/>
              </a:ext>
            </a:extLst>
          </a:blip>
          <a:srcRect l="1642" r="2284" b="-34"/>
          <a:stretch/>
        </p:blipFill>
        <p:spPr>
          <a:xfrm>
            <a:off x="1923" y="1657066"/>
            <a:ext cx="9157687" cy="5202703"/>
          </a:xfrm>
          <a:prstGeom prst="rect">
            <a:avLst/>
          </a:prstGeom>
        </p:spPr>
      </p:pic>
    </p:spTree>
    <p:extLst>
      <p:ext uri="{BB962C8B-B14F-4D97-AF65-F5344CB8AC3E}">
        <p14:creationId xmlns:p14="http://schemas.microsoft.com/office/powerpoint/2010/main" val="612841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19740"/>
            <a:ext cx="8686800" cy="754631"/>
          </a:xfrm>
        </p:spPr>
        <p:txBody>
          <a:bodyPr>
            <a:noAutofit/>
          </a:bodyPr>
          <a:lstStyle/>
          <a:p>
            <a:pPr algn="ctr"/>
            <a:r>
              <a:rPr lang="en-US" sz="4000" dirty="0"/>
              <a:t>Builders Club</a:t>
            </a:r>
          </a:p>
        </p:txBody>
      </p:sp>
      <p:sp>
        <p:nvSpPr>
          <p:cNvPr id="11" name="Rectangle 10">
            <a:extLst>
              <a:ext uri="{FF2B5EF4-FFF2-40B4-BE49-F238E27FC236}">
                <a16:creationId xmlns:a16="http://schemas.microsoft.com/office/drawing/2014/main" id="{45836A39-F0AB-41C9-9704-7D2D7FA0ACF1}"/>
              </a:ext>
            </a:extLst>
          </p:cNvPr>
          <p:cNvSpPr/>
          <p:nvPr/>
        </p:nvSpPr>
        <p:spPr>
          <a:xfrm>
            <a:off x="564776" y="3462152"/>
            <a:ext cx="4007224" cy="1077218"/>
          </a:xfrm>
          <a:prstGeom prst="rect">
            <a:avLst/>
          </a:prstGeom>
        </p:spPr>
        <p:txBody>
          <a:bodyPr wrap="square">
            <a:spAutoFit/>
          </a:bodyPr>
          <a:lstStyle/>
          <a:p>
            <a:r>
              <a:rPr lang="en-US" sz="1600" b="1" dirty="0">
                <a:solidFill>
                  <a:srgbClr val="0070C0"/>
                </a:solidFill>
                <a:latin typeface="Myriad Pro"/>
              </a:rPr>
              <a:t>Middle/Junior High School </a:t>
            </a:r>
          </a:p>
          <a:p>
            <a:pPr>
              <a:spcBef>
                <a:spcPct val="50000"/>
              </a:spcBef>
            </a:pPr>
            <a:r>
              <a:rPr lang="en-US" sz="1600" b="1" dirty="0">
                <a:solidFill>
                  <a:srgbClr val="0070C0"/>
                </a:solidFill>
                <a:latin typeface="Myriad Pro"/>
              </a:rPr>
              <a:t>Ages 12 – 15</a:t>
            </a:r>
          </a:p>
          <a:p>
            <a:pPr>
              <a:spcBef>
                <a:spcPct val="50000"/>
              </a:spcBef>
            </a:pPr>
            <a:r>
              <a:rPr lang="en-US" sz="1600" b="1" dirty="0">
                <a:solidFill>
                  <a:srgbClr val="0070C0"/>
                </a:solidFill>
                <a:latin typeface="Myriad Pro"/>
              </a:rPr>
              <a:t>buildersclub.org</a:t>
            </a:r>
          </a:p>
        </p:txBody>
      </p:sp>
      <p:sp>
        <p:nvSpPr>
          <p:cNvPr id="15" name="Rectangle 14">
            <a:extLst>
              <a:ext uri="{FF2B5EF4-FFF2-40B4-BE49-F238E27FC236}">
                <a16:creationId xmlns:a16="http://schemas.microsoft.com/office/drawing/2014/main" id="{D2460879-8FF6-4491-B634-812334A0B7BD}"/>
              </a:ext>
            </a:extLst>
          </p:cNvPr>
          <p:cNvSpPr/>
          <p:nvPr/>
        </p:nvSpPr>
        <p:spPr>
          <a:xfrm>
            <a:off x="564776" y="4778034"/>
            <a:ext cx="400722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junior high or middle school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1,600 clubs in 18 nations.</a:t>
            </a:r>
          </a:p>
        </p:txBody>
      </p:sp>
      <p:pic>
        <p:nvPicPr>
          <p:cNvPr id="12" name="Picture 14" descr="P:\Quick Tips, Templates, Clipart\Kiwanis Logos - Color\GIF\BC_C.gif">
            <a:extLst>
              <a:ext uri="{FF2B5EF4-FFF2-40B4-BE49-F238E27FC236}">
                <a16:creationId xmlns:a16="http://schemas.microsoft.com/office/drawing/2014/main" id="{106109EC-355E-4FB9-8EA8-F503DA37DAD9}"/>
              </a:ext>
            </a:extLst>
          </p:cNvPr>
          <p:cNvPicPr>
            <a:picLocks noChangeAspect="1" noChangeArrowheads="1"/>
          </p:cNvPicPr>
          <p:nvPr/>
        </p:nvPicPr>
        <p:blipFill>
          <a:blip r:embed="rId4" cstate="print"/>
          <a:srcRect/>
          <a:stretch>
            <a:fillRect/>
          </a:stretch>
        </p:blipFill>
        <p:spPr bwMode="auto">
          <a:xfrm>
            <a:off x="600719" y="1908139"/>
            <a:ext cx="2249435" cy="1323975"/>
          </a:xfrm>
          <a:prstGeom prst="rect">
            <a:avLst/>
          </a:prstGeom>
          <a:noFill/>
          <a:ln w="9525">
            <a:noFill/>
            <a:miter lim="800000"/>
            <a:headEnd/>
            <a:tailEnd/>
          </a:ln>
        </p:spPr>
      </p:pic>
      <p:pic>
        <p:nvPicPr>
          <p:cNvPr id="13" name="Picture 12" descr="GWhitaker_Kiwanis_JacksCreek_0342.jpg">
            <a:extLst>
              <a:ext uri="{FF2B5EF4-FFF2-40B4-BE49-F238E27FC236}">
                <a16:creationId xmlns:a16="http://schemas.microsoft.com/office/drawing/2014/main" id="{D2EE810D-4BA5-4603-8308-C3AA69171B3F}"/>
              </a:ext>
            </a:extLst>
          </p:cNvPr>
          <p:cNvPicPr>
            <a:picLocks noChangeAspect="1"/>
          </p:cNvPicPr>
          <p:nvPr/>
        </p:nvPicPr>
        <p:blipFill rotWithShape="1">
          <a:blip r:embed="rId5" cstate="print"/>
          <a:srcRect l="7756" t="6237" r="41709" b="-3119"/>
          <a:stretch/>
        </p:blipFill>
        <p:spPr>
          <a:xfrm>
            <a:off x="4716498" y="1665027"/>
            <a:ext cx="4146280" cy="5298005"/>
          </a:xfrm>
          <a:prstGeom prst="rect">
            <a:avLst/>
          </a:prstGeom>
        </p:spPr>
      </p:pic>
    </p:spTree>
    <p:custDataLst>
      <p:tags r:id="rId1"/>
    </p:custDataLst>
    <p:extLst>
      <p:ext uri="{BB962C8B-B14F-4D97-AF65-F5344CB8AC3E}">
        <p14:creationId xmlns:p14="http://schemas.microsoft.com/office/powerpoint/2010/main" val="51740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412543" y="223144"/>
            <a:ext cx="6324600" cy="868362"/>
          </a:xfrm>
        </p:spPr>
        <p:txBody>
          <a:bodyPr vert="horz" lIns="91440" tIns="45720" rIns="91440" bIns="45720" rtlCol="0" anchor="ctr">
            <a:normAutofit/>
          </a:bodyPr>
          <a:lstStyle/>
          <a:p>
            <a:r>
              <a:rPr lang="en-US" sz="4000" b="1" kern="1200" dirty="0">
                <a:latin typeface="Verdana" pitchFamily="34" charset="0"/>
                <a:ea typeface="+mj-ea"/>
                <a:cs typeface="+mj-cs"/>
              </a:rPr>
              <a:t>Builders Club Values</a:t>
            </a:r>
          </a:p>
        </p:txBody>
      </p:sp>
      <p:graphicFrame>
        <p:nvGraphicFramePr>
          <p:cNvPr id="5" name="TextBox 17">
            <a:extLst>
              <a:ext uri="{FF2B5EF4-FFF2-40B4-BE49-F238E27FC236}">
                <a16:creationId xmlns:a16="http://schemas.microsoft.com/office/drawing/2014/main" id="{5F6808FE-1E6F-36F6-B192-8C03E9D4E82C}"/>
              </a:ext>
            </a:extLst>
          </p:cNvPr>
          <p:cNvGraphicFramePr/>
          <p:nvPr>
            <p:extLst>
              <p:ext uri="{D42A27DB-BD31-4B8C-83A1-F6EECF244321}">
                <p14:modId xmlns:p14="http://schemas.microsoft.com/office/powerpoint/2010/main" val="3316134373"/>
              </p:ext>
            </p:extLst>
          </p:nvPr>
        </p:nvGraphicFramePr>
        <p:xfrm>
          <a:off x="111071" y="1447800"/>
          <a:ext cx="8610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2620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g">
            <a:extLst>
              <a:ext uri="{FF2B5EF4-FFF2-40B4-BE49-F238E27FC236}">
                <a16:creationId xmlns:a16="http://schemas.microsoft.com/office/drawing/2014/main" id="{18043C35-137F-3BA0-ACFB-E29BC26F41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9314"/>
          <a:stretch/>
        </p:blipFill>
        <p:spPr bwMode="auto">
          <a:xfrm>
            <a:off x="3657600" y="1614394"/>
            <a:ext cx="5486400" cy="52629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676400" y="152400"/>
            <a:ext cx="6172200" cy="868362"/>
          </a:xfrm>
        </p:spPr>
        <p:txBody>
          <a:bodyPr>
            <a:normAutofit/>
          </a:bodyPr>
          <a:lstStyle/>
          <a:p>
            <a:r>
              <a:rPr lang="en-US" sz="4000" dirty="0">
                <a:latin typeface="Verdana"/>
                <a:ea typeface="Verdana"/>
              </a:rPr>
              <a:t>Builders Club Pledge</a:t>
            </a:r>
          </a:p>
        </p:txBody>
      </p:sp>
      <p:sp>
        <p:nvSpPr>
          <p:cNvPr id="3" name="TextBox 17">
            <a:extLst>
              <a:ext uri="{FF2B5EF4-FFF2-40B4-BE49-F238E27FC236}">
                <a16:creationId xmlns:a16="http://schemas.microsoft.com/office/drawing/2014/main" id="{2647BB15-E2D4-4398-8A1C-C2BD7FAB534C}"/>
              </a:ext>
            </a:extLst>
          </p:cNvPr>
          <p:cNvSpPr txBox="1">
            <a:spLocks noChangeArrowheads="1"/>
          </p:cNvSpPr>
          <p:nvPr/>
        </p:nvSpPr>
        <p:spPr bwMode="auto">
          <a:xfrm>
            <a:off x="0" y="1614394"/>
            <a:ext cx="4419600" cy="5262979"/>
          </a:xfrm>
          <a:prstGeom prst="rect">
            <a:avLst/>
          </a:prstGeom>
          <a:solidFill>
            <a:srgbClr val="0079C1"/>
          </a:solidFill>
          <a:ln w="9525">
            <a:noFill/>
            <a:miter lim="800000"/>
            <a:headEnd/>
            <a:tailEnd/>
          </a:ln>
        </p:spPr>
        <p:txBody>
          <a:bodyPr wrap="square" lIns="91440" tIns="45720" rIns="91440" bIns="45720" anchor="t">
            <a:spAutoFit/>
          </a:bodyPr>
          <a:lstStyle/>
          <a:p>
            <a:r>
              <a:rPr lang="en-US" sz="2400" dirty="0">
                <a:solidFill>
                  <a:schemeClr val="bg1"/>
                </a:solidFill>
                <a:latin typeface="Verdana"/>
                <a:ea typeface="Verdana"/>
              </a:rPr>
              <a:t>I pledge on my honor to uphold the Objects of Builders Club. </a:t>
            </a:r>
            <a:endParaRPr lang="en-US" sz="2400" dirty="0">
              <a:solidFill>
                <a:schemeClr val="bg1"/>
              </a:solidFill>
              <a:latin typeface="Verdana" pitchFamily="34" charset="0"/>
            </a:endParaRPr>
          </a:p>
          <a:p>
            <a:endParaRPr lang="en-US" sz="2400" dirty="0">
              <a:solidFill>
                <a:schemeClr val="bg1"/>
              </a:solidFill>
              <a:latin typeface="Verdana" pitchFamily="34" charset="0"/>
            </a:endParaRPr>
          </a:p>
          <a:p>
            <a:r>
              <a:rPr lang="en-US" sz="2400" dirty="0">
                <a:solidFill>
                  <a:schemeClr val="bg1"/>
                </a:solidFill>
                <a:latin typeface="Verdana" pitchFamily="34" charset="0"/>
              </a:rPr>
              <a:t>To better my school, my community, my world and myself. </a:t>
            </a:r>
          </a:p>
          <a:p>
            <a:endParaRPr lang="en-US" sz="2400" dirty="0">
              <a:solidFill>
                <a:schemeClr val="bg1"/>
              </a:solidFill>
              <a:latin typeface="Verdana" pitchFamily="34" charset="0"/>
            </a:endParaRPr>
          </a:p>
          <a:p>
            <a:r>
              <a:rPr lang="en-US" sz="2400" dirty="0">
                <a:solidFill>
                  <a:schemeClr val="bg1"/>
                </a:solidFill>
                <a:latin typeface="Verdana" pitchFamily="34" charset="0"/>
              </a:rPr>
              <a:t>To aid those in need while enhancing leadership capabilities and to encourage the fellowship of all.</a:t>
            </a:r>
          </a:p>
          <a:p>
            <a:endParaRPr lang="en-US" sz="2400" dirty="0">
              <a:latin typeface="Verdana" pitchFamily="34" charset="0"/>
            </a:endParaRPr>
          </a:p>
        </p:txBody>
      </p:sp>
    </p:spTree>
    <p:extLst>
      <p:ext uri="{BB962C8B-B14F-4D97-AF65-F5344CB8AC3E}">
        <p14:creationId xmlns:p14="http://schemas.microsoft.com/office/powerpoint/2010/main" val="2812234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457200" y="228600"/>
            <a:ext cx="8229600" cy="868362"/>
          </a:xfrm>
        </p:spPr>
        <p:txBody>
          <a:bodyPr>
            <a:noAutofit/>
          </a:bodyPr>
          <a:lstStyle/>
          <a:p>
            <a:pPr algn="ctr"/>
            <a:r>
              <a:rPr lang="en-US" sz="2800" dirty="0"/>
              <a:t>How do Builders Club </a:t>
            </a:r>
            <a:br>
              <a:rPr lang="en-US" sz="2800" dirty="0"/>
            </a:br>
            <a:r>
              <a:rPr lang="en-US" sz="2800" dirty="0"/>
              <a:t>members help the school &amp; community?</a:t>
            </a:r>
          </a:p>
        </p:txBody>
      </p:sp>
      <p:pic>
        <p:nvPicPr>
          <p:cNvPr id="13" name="Picture 12" descr="A picture containing person, young&#10;&#10;Description automatically generated">
            <a:extLst>
              <a:ext uri="{FF2B5EF4-FFF2-40B4-BE49-F238E27FC236}">
                <a16:creationId xmlns:a16="http://schemas.microsoft.com/office/drawing/2014/main" id="{77116564-59AE-2268-E2A9-BD2AF76BE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8" y="1600200"/>
            <a:ext cx="9159498" cy="6106332"/>
          </a:xfrm>
          <a:prstGeom prst="rect">
            <a:avLst/>
          </a:prstGeom>
        </p:spPr>
      </p:pic>
    </p:spTree>
    <p:extLst>
      <p:ext uri="{BB962C8B-B14F-4D97-AF65-F5344CB8AC3E}">
        <p14:creationId xmlns:p14="http://schemas.microsoft.com/office/powerpoint/2010/main" val="4023506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061682" y="175146"/>
            <a:ext cx="7361829" cy="868362"/>
          </a:xfrm>
        </p:spPr>
        <p:txBody>
          <a:bodyPr>
            <a:noAutofit/>
          </a:bodyPr>
          <a:lstStyle/>
          <a:p>
            <a:pPr algn="ctr"/>
            <a:r>
              <a:rPr lang="en-US" sz="4000" dirty="0">
                <a:latin typeface="Verdana"/>
                <a:ea typeface="Verdana"/>
              </a:rPr>
              <a:t>Service to Community</a:t>
            </a:r>
          </a:p>
        </p:txBody>
      </p:sp>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2583" y="5715000"/>
            <a:ext cx="9180163" cy="1384995"/>
          </a:xfrm>
          <a:prstGeom prst="rect">
            <a:avLst/>
          </a:prstGeom>
          <a:solidFill>
            <a:srgbClr val="92BE5E"/>
          </a:solidFill>
          <a:ln w="9525">
            <a:noFill/>
            <a:miter lim="800000"/>
            <a:headEnd/>
            <a:tailEnd/>
          </a:ln>
        </p:spPr>
        <p:txBody>
          <a:bodyPr wrap="square" lIns="91440" tIns="45720" rIns="91440" bIns="45720" anchor="t">
            <a:spAutoFit/>
          </a:bodyPr>
          <a:lstStyle/>
          <a:p>
            <a:r>
              <a:rPr lang="en-US" sz="2800" dirty="0">
                <a:latin typeface="Verdana" pitchFamily="34" charset="0"/>
              </a:rPr>
              <a:t>           </a:t>
            </a:r>
          </a:p>
          <a:p>
            <a:r>
              <a:rPr lang="en-US" sz="2800" b="1" dirty="0">
                <a:latin typeface="Verdana"/>
                <a:ea typeface="Verdana"/>
              </a:rPr>
              <a:t>   Held a sock drive to benefit the homeless.</a:t>
            </a:r>
          </a:p>
          <a:p>
            <a:endParaRPr lang="en-US" sz="2800" dirty="0">
              <a:latin typeface="Verdana" pitchFamily="34" charset="0"/>
            </a:endParaRPr>
          </a:p>
        </p:txBody>
      </p:sp>
      <p:pic>
        <p:nvPicPr>
          <p:cNvPr id="6146" name="Picture 2" descr="Img">
            <a:extLst>
              <a:ext uri="{FF2B5EF4-FFF2-40B4-BE49-F238E27FC236}">
                <a16:creationId xmlns:a16="http://schemas.microsoft.com/office/drawing/2014/main" id="{9E3F9D63-D197-67C5-FE76-7A42802008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640" y="1828800"/>
            <a:ext cx="6430720" cy="37435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657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153074" y="175146"/>
            <a:ext cx="8839200" cy="954107"/>
          </a:xfrm>
          <a:prstGeom prst="rect">
            <a:avLst/>
          </a:prstGeom>
          <a:noFill/>
          <a:ln w="9525">
            <a:noFill/>
            <a:miter lim="800000"/>
            <a:headEnd/>
            <a:tailEnd/>
          </a:ln>
        </p:spPr>
        <p:txBody>
          <a:bodyPr wrap="square" lIns="91440" tIns="45720" rIns="91440" bIns="45720" anchor="t">
            <a:spAutoFit/>
          </a:bodyPr>
          <a:lstStyle/>
          <a:p>
            <a:pPr algn="ctr"/>
            <a:r>
              <a:rPr lang="en-US" sz="2800" b="1" dirty="0">
                <a:solidFill>
                  <a:srgbClr val="000000"/>
                </a:solidFill>
                <a:latin typeface="Verdana"/>
                <a:ea typeface="Verdana"/>
              </a:rPr>
              <a:t>Raised funds to honor families who lost loved ones during military combat service.</a:t>
            </a:r>
            <a:endParaRPr lang="en-US" sz="2800">
              <a:cs typeface="Calibri"/>
            </a:endParaRPr>
          </a:p>
        </p:txBody>
      </p:sp>
      <p:sp>
        <p:nvSpPr>
          <p:cNvPr id="6" name="TextBox 5">
            <a:extLst>
              <a:ext uri="{FF2B5EF4-FFF2-40B4-BE49-F238E27FC236}">
                <a16:creationId xmlns:a16="http://schemas.microsoft.com/office/drawing/2014/main" id="{4BF5EAFB-091D-A8E9-FB04-5A224CF34201}"/>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pic>
        <p:nvPicPr>
          <p:cNvPr id="2050" name="Picture 2" descr="A group of people holding a sign and flag.​">
            <a:extLst>
              <a:ext uri="{FF2B5EF4-FFF2-40B4-BE49-F238E27FC236}">
                <a16:creationId xmlns:a16="http://schemas.microsoft.com/office/drawing/2014/main" id="{1CD6BC43-FB62-6F98-BEDF-4EDD63E5FA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785" y="1752600"/>
            <a:ext cx="8246429" cy="4800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723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466293" y="196576"/>
            <a:ext cx="8524648" cy="954107"/>
          </a:xfrm>
          <a:prstGeom prst="rect">
            <a:avLst/>
          </a:prstGeom>
          <a:noFill/>
          <a:ln w="9525">
            <a:noFill/>
            <a:miter lim="800000"/>
            <a:headEnd/>
            <a:tailEnd/>
          </a:ln>
        </p:spPr>
        <p:txBody>
          <a:bodyPr wrap="square" lIns="91440" tIns="45720" rIns="91440" bIns="45720" anchor="t">
            <a:spAutoFit/>
          </a:bodyPr>
          <a:lstStyle/>
          <a:p>
            <a:pPr algn="ctr"/>
            <a:r>
              <a:rPr lang="en-US" sz="2800" b="1" dirty="0">
                <a:latin typeface="Verdana"/>
                <a:ea typeface="Verdana"/>
              </a:rPr>
              <a:t>Packed necessities for people homeless </a:t>
            </a:r>
            <a:endParaRPr lang="en-US" sz="2800" b="1">
              <a:latin typeface="Verdana" pitchFamily="34" charset="0"/>
              <a:ea typeface="Verdana"/>
            </a:endParaRPr>
          </a:p>
          <a:p>
            <a:pPr algn="ctr"/>
            <a:r>
              <a:rPr lang="en-US" sz="2800" b="1" dirty="0">
                <a:latin typeface="Verdana"/>
                <a:ea typeface="Verdana"/>
              </a:rPr>
              <a:t>in their community.</a:t>
            </a:r>
            <a:endParaRPr lang="en-US" sz="2800" b="1">
              <a:latin typeface="Verdana" pitchFamily="34" charset="0"/>
              <a:ea typeface="Verdana"/>
            </a:endParaRPr>
          </a:p>
        </p:txBody>
      </p:sp>
      <p:sp>
        <p:nvSpPr>
          <p:cNvPr id="7" name="TextBox 6">
            <a:extLst>
              <a:ext uri="{FF2B5EF4-FFF2-40B4-BE49-F238E27FC236}">
                <a16:creationId xmlns:a16="http://schemas.microsoft.com/office/drawing/2014/main" id="{0B76A0B7-28BC-9B22-1280-30F2100BAF05}"/>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pic>
        <p:nvPicPr>
          <p:cNvPr id="4100" name="Picture 4" descr="Img">
            <a:extLst>
              <a:ext uri="{FF2B5EF4-FFF2-40B4-BE49-F238E27FC236}">
                <a16:creationId xmlns:a16="http://schemas.microsoft.com/office/drawing/2014/main" id="{0DF92C83-D4A9-1C0D-0AA0-30922B1D1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536" y="1888957"/>
            <a:ext cx="7789464" cy="4534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12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630964" y="147851"/>
            <a:ext cx="8052661" cy="954107"/>
          </a:xfrm>
          <a:prstGeom prst="rect">
            <a:avLst/>
          </a:prstGeom>
          <a:noFill/>
          <a:ln w="9525">
            <a:noFill/>
            <a:miter lim="800000"/>
            <a:headEnd/>
            <a:tailEnd/>
          </a:ln>
        </p:spPr>
        <p:txBody>
          <a:bodyPr wrap="square" lIns="91440" tIns="45720" rIns="91440" bIns="45720" anchor="t">
            <a:spAutoFit/>
          </a:bodyPr>
          <a:lstStyle/>
          <a:p>
            <a:pPr algn="ctr">
              <a:spcAft>
                <a:spcPts val="600"/>
              </a:spcAft>
            </a:pPr>
            <a:r>
              <a:rPr lang="en-US" sz="2800" b="1" dirty="0">
                <a:latin typeface="Verdana"/>
                <a:ea typeface="Verdana"/>
              </a:rPr>
              <a:t>Created a Brave Room, quiet place, where students can de-stress.</a:t>
            </a:r>
            <a:endParaRPr lang="en-US"/>
          </a:p>
        </p:txBody>
      </p:sp>
      <p:sp>
        <p:nvSpPr>
          <p:cNvPr id="2" name="TextBox 1">
            <a:extLst>
              <a:ext uri="{FF2B5EF4-FFF2-40B4-BE49-F238E27FC236}">
                <a16:creationId xmlns:a16="http://schemas.microsoft.com/office/drawing/2014/main" id="{1FFF9463-E4B5-DEBA-1A8A-B4618C1FC618}"/>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pic>
        <p:nvPicPr>
          <p:cNvPr id="7170" name="Picture 2" descr="Img">
            <a:extLst>
              <a:ext uri="{FF2B5EF4-FFF2-40B4-BE49-F238E27FC236}">
                <a16:creationId xmlns:a16="http://schemas.microsoft.com/office/drawing/2014/main" id="{672ECFB4-B12C-48DB-A72D-231EA6A0B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76" y="1905000"/>
            <a:ext cx="7722848" cy="4495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341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304800" y="152400"/>
            <a:ext cx="8686800" cy="954107"/>
          </a:xfrm>
          <a:prstGeom prst="rect">
            <a:avLst/>
          </a:prstGeom>
          <a:noFill/>
          <a:ln w="9525">
            <a:noFill/>
            <a:miter lim="800000"/>
            <a:headEnd/>
            <a:tailEnd/>
          </a:ln>
        </p:spPr>
        <p:txBody>
          <a:bodyPr wrap="square" lIns="91440" tIns="45720" rIns="91440" bIns="45720" anchor="t">
            <a:spAutoFit/>
          </a:bodyPr>
          <a:lstStyle/>
          <a:p>
            <a:pPr algn="ctr"/>
            <a:r>
              <a:rPr lang="en-US" sz="2800" b="1" dirty="0">
                <a:latin typeface="Verdana"/>
                <a:ea typeface="Verdana"/>
              </a:rPr>
              <a:t>Built a Little Free Library to provide free books to residents in their community.</a:t>
            </a:r>
            <a:endParaRPr lang="en-US"/>
          </a:p>
        </p:txBody>
      </p:sp>
      <p:sp>
        <p:nvSpPr>
          <p:cNvPr id="2" name="TextBox 1">
            <a:extLst>
              <a:ext uri="{FF2B5EF4-FFF2-40B4-BE49-F238E27FC236}">
                <a16:creationId xmlns:a16="http://schemas.microsoft.com/office/drawing/2014/main" id="{2FB867BF-7EC2-9FC9-706C-B18E5C22168E}"/>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pic>
        <p:nvPicPr>
          <p:cNvPr id="4098" name="Picture 2">
            <a:extLst>
              <a:ext uri="{FF2B5EF4-FFF2-40B4-BE49-F238E27FC236}">
                <a16:creationId xmlns:a16="http://schemas.microsoft.com/office/drawing/2014/main" id="{9DD97EE2-088A-C597-17FA-DF788E7F1A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7853743" cy="457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778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471865" y="203340"/>
            <a:ext cx="8458200" cy="954107"/>
          </a:xfrm>
          <a:prstGeom prst="rect">
            <a:avLst/>
          </a:prstGeom>
          <a:noFill/>
          <a:ln w="9525">
            <a:noFill/>
            <a:miter lim="800000"/>
            <a:headEnd/>
            <a:tailEnd/>
          </a:ln>
        </p:spPr>
        <p:txBody>
          <a:bodyPr wrap="square" lIns="91440" tIns="45720" rIns="91440" bIns="45720" anchor="t">
            <a:spAutoFit/>
          </a:bodyPr>
          <a:lstStyle/>
          <a:p>
            <a:pPr algn="ctr"/>
            <a:r>
              <a:rPr lang="en-US" sz="2800" b="1" dirty="0">
                <a:latin typeface="Verdana" pitchFamily="34" charset="0"/>
              </a:rPr>
              <a:t>Provided cold drinks to volunteers during a park clean-up.</a:t>
            </a:r>
            <a:endParaRPr lang="en-US"/>
          </a:p>
        </p:txBody>
      </p:sp>
      <p:sp>
        <p:nvSpPr>
          <p:cNvPr id="9" name="TextBox 8">
            <a:extLst>
              <a:ext uri="{FF2B5EF4-FFF2-40B4-BE49-F238E27FC236}">
                <a16:creationId xmlns:a16="http://schemas.microsoft.com/office/drawing/2014/main" id="{CB723791-20B1-D092-2001-7018E6FAF02A}"/>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pic>
        <p:nvPicPr>
          <p:cNvPr id="5122" name="Picture 2" descr="Img">
            <a:extLst>
              <a:ext uri="{FF2B5EF4-FFF2-40B4-BE49-F238E27FC236}">
                <a16:creationId xmlns:a16="http://schemas.microsoft.com/office/drawing/2014/main" id="{FC2D68AC-AB05-78CD-F49B-2B04190BF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29" y="1828800"/>
            <a:ext cx="7853742" cy="457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562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52600"/>
            <a:ext cx="8458200" cy="4572000"/>
          </a:xfrm>
        </p:spPr>
        <p:txBody>
          <a:bodyPr>
            <a:normAutofit/>
          </a:bodyPr>
          <a:lstStyle/>
          <a:p>
            <a:pPr marL="514350" lvl="1" indent="-514350">
              <a:lnSpc>
                <a:spcPct val="120000"/>
              </a:lnSpc>
              <a:spcBef>
                <a:spcPts val="0"/>
              </a:spcBef>
              <a:spcAft>
                <a:spcPts val="0"/>
              </a:spcAft>
              <a:buNone/>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0" lvl="1" indent="0">
              <a:lnSpc>
                <a:spcPct val="120000"/>
              </a:lnSpc>
              <a:spcBef>
                <a:spcPts val="0"/>
              </a:spcBef>
              <a:spcAft>
                <a:spcPts val="0"/>
              </a:spcAft>
              <a:buNone/>
            </a:pPr>
            <a:endParaRPr lang="en-US" sz="2800" i="1" dirty="0">
              <a:solidFill>
                <a:srgbClr val="0079C1"/>
              </a:solidFill>
              <a:latin typeface="Arial" pitchFamily="34" charset="0"/>
              <a:cs typeface="Arial" pitchFamily="34" charset="0"/>
            </a:endParaRPr>
          </a:p>
        </p:txBody>
      </p:sp>
      <p:pic>
        <p:nvPicPr>
          <p:cNvPr id="1028" name="Picture 4" descr="C:\Documents and Settings\soap168\Local Settings\Temporary Internet Files\Content.IE5\ZE2FNHAN\MP900439452[1].jpg"/>
          <p:cNvPicPr>
            <a:picLocks noChangeAspect="1" noChangeArrowheads="1"/>
          </p:cNvPicPr>
          <p:nvPr/>
        </p:nvPicPr>
        <p:blipFill>
          <a:blip r:embed="rId4" cstate="print"/>
          <a:srcRect/>
          <a:stretch>
            <a:fillRect/>
          </a:stretch>
        </p:blipFill>
        <p:spPr bwMode="auto">
          <a:xfrm>
            <a:off x="217174" y="2687077"/>
            <a:ext cx="5398651" cy="4001849"/>
          </a:xfrm>
          <a:prstGeom prst="rect">
            <a:avLst/>
          </a:prstGeom>
          <a:noFill/>
        </p:spPr>
      </p:pic>
      <p:sp>
        <p:nvSpPr>
          <p:cNvPr id="7" name="Oval Callout 6"/>
          <p:cNvSpPr/>
          <p:nvPr/>
        </p:nvSpPr>
        <p:spPr>
          <a:xfrm>
            <a:off x="4305039" y="870921"/>
            <a:ext cx="4841544" cy="2998906"/>
          </a:xfrm>
          <a:prstGeom prst="wedgeEllipseCallout">
            <a:avLst>
              <a:gd name="adj1" fmla="val -53924"/>
              <a:gd name="adj2" fmla="val 478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8" name="TextBox 7"/>
          <p:cNvSpPr txBox="1"/>
          <p:nvPr/>
        </p:nvSpPr>
        <p:spPr>
          <a:xfrm>
            <a:off x="4445920" y="1352298"/>
            <a:ext cx="4308375" cy="2492990"/>
          </a:xfrm>
          <a:prstGeom prst="rect">
            <a:avLst/>
          </a:prstGeom>
          <a:noFill/>
        </p:spPr>
        <p:txBody>
          <a:bodyPr wrap="square" lIns="91440" tIns="45720" rIns="91440" bIns="45720" rtlCol="0" anchor="t">
            <a:spAutoFit/>
          </a:bodyPr>
          <a:lstStyle/>
          <a:p>
            <a:pPr algn="ctr"/>
            <a:r>
              <a:rPr lang="en-US" sz="3200" b="1" dirty="0">
                <a:solidFill>
                  <a:schemeClr val="bg1"/>
                </a:solidFill>
              </a:rPr>
              <a:t> Involvement in </a:t>
            </a:r>
          </a:p>
          <a:p>
            <a:pPr algn="ctr"/>
            <a:r>
              <a:rPr lang="en-US" sz="3200" b="1" dirty="0">
                <a:solidFill>
                  <a:schemeClr val="bg1"/>
                </a:solidFill>
              </a:rPr>
              <a:t>Builders Club helps students and communities thrive!</a:t>
            </a:r>
            <a:endParaRPr lang="en-US" sz="3200" b="1" dirty="0">
              <a:solidFill>
                <a:schemeClr val="bg1"/>
              </a:solidFill>
              <a:cs typeface="Calibri"/>
            </a:endParaRPr>
          </a:p>
          <a:p>
            <a:r>
              <a:rPr lang="en-US" sz="2800" b="1" dirty="0">
                <a:solidFill>
                  <a:schemeClr val="bg1"/>
                </a:solidFill>
              </a:rPr>
              <a:t> </a:t>
            </a:r>
          </a:p>
        </p:txBody>
      </p:sp>
      <p:sp>
        <p:nvSpPr>
          <p:cNvPr id="9" name="Rectangle 8"/>
          <p:cNvSpPr/>
          <p:nvPr/>
        </p:nvSpPr>
        <p:spPr>
          <a:xfrm>
            <a:off x="6705600" y="5715000"/>
            <a:ext cx="243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20380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48700" cy="868362"/>
          </a:xfrm>
        </p:spPr>
        <p:txBody>
          <a:bodyPr>
            <a:noAutofit/>
          </a:bodyPr>
          <a:lstStyle/>
          <a:p>
            <a:pPr algn="ctr"/>
            <a:r>
              <a:rPr lang="en-US" sz="3600" dirty="0"/>
              <a:t>Frequently Asked Questions</a:t>
            </a:r>
          </a:p>
        </p:txBody>
      </p:sp>
      <p:sp>
        <p:nvSpPr>
          <p:cNvPr id="2" name="TextBox 17">
            <a:extLst>
              <a:ext uri="{FF2B5EF4-FFF2-40B4-BE49-F238E27FC236}">
                <a16:creationId xmlns:a16="http://schemas.microsoft.com/office/drawing/2014/main" id="{3F4333B1-B4F4-0EF5-47EF-558BEBDA323C}"/>
              </a:ext>
            </a:extLst>
          </p:cNvPr>
          <p:cNvSpPr txBox="1">
            <a:spLocks noChangeArrowheads="1"/>
          </p:cNvSpPr>
          <p:nvPr/>
        </p:nvSpPr>
        <p:spPr bwMode="auto">
          <a:xfrm>
            <a:off x="266700" y="1872020"/>
            <a:ext cx="8610600" cy="4985980"/>
          </a:xfrm>
          <a:prstGeom prst="rect">
            <a:avLst/>
          </a:prstGeom>
          <a:noFill/>
          <a:ln w="9525">
            <a:noFill/>
            <a:miter lim="800000"/>
            <a:headEnd/>
            <a:tailEnd/>
          </a:ln>
        </p:spPr>
        <p:txBody>
          <a:bodyPr wrap="square">
            <a:spAutoFit/>
          </a:bodyPr>
          <a:lstStyle/>
          <a:p>
            <a:r>
              <a:rPr lang="en-US" sz="2000" b="1" dirty="0">
                <a:solidFill>
                  <a:srgbClr val="0070C0"/>
                </a:solidFill>
                <a:latin typeface="Verdana" pitchFamily="34" charset="0"/>
              </a:rPr>
              <a:t>How many members are needed to start a club?</a:t>
            </a:r>
          </a:p>
          <a:p>
            <a:r>
              <a:rPr lang="en-US" sz="2000" dirty="0">
                <a:latin typeface="Verdana" pitchFamily="34" charset="0"/>
              </a:rPr>
              <a:t>Its's suggested that the club start with at least 15 members.</a:t>
            </a:r>
          </a:p>
          <a:p>
            <a:endParaRPr lang="en-US" sz="2000" dirty="0">
              <a:latin typeface="Verdana" pitchFamily="34" charset="0"/>
            </a:endParaRPr>
          </a:p>
          <a:p>
            <a:r>
              <a:rPr lang="en-US" sz="2000" b="1" dirty="0">
                <a:solidFill>
                  <a:srgbClr val="0070C0"/>
                </a:solidFill>
                <a:latin typeface="Verdana" pitchFamily="34" charset="0"/>
              </a:rPr>
              <a:t>When and how often should a club meet? </a:t>
            </a:r>
          </a:p>
          <a:p>
            <a:r>
              <a:rPr lang="en-US" sz="2000" dirty="0">
                <a:latin typeface="Verdana" pitchFamily="34" charset="0"/>
              </a:rPr>
              <a:t>Most clubs meet during the lunch hour, before or after school. Club meetings last ½ hour to 45 minutes and clubs meet every other week, or monthly. </a:t>
            </a:r>
          </a:p>
          <a:p>
            <a:endParaRPr lang="en-US" sz="2000" dirty="0">
              <a:latin typeface="Verdana" pitchFamily="34" charset="0"/>
            </a:endParaRPr>
          </a:p>
          <a:p>
            <a:r>
              <a:rPr lang="en-US" sz="2000" b="1" dirty="0">
                <a:solidFill>
                  <a:srgbClr val="0070C0"/>
                </a:solidFill>
                <a:latin typeface="Verdana" pitchFamily="34" charset="0"/>
              </a:rPr>
              <a:t>What’s the club structure</a:t>
            </a:r>
          </a:p>
          <a:p>
            <a:r>
              <a:rPr lang="en-US" sz="2000" dirty="0">
                <a:latin typeface="Verdana" pitchFamily="34" charset="0"/>
              </a:rPr>
              <a:t>Club members elect officers (President, Vice President, Secretary &amp; Treasurer)and establish committees. The Builders Club Bylaws offer suggested guidelines for running the club. </a:t>
            </a:r>
          </a:p>
          <a:p>
            <a:endParaRPr lang="en-US" sz="2000" b="1" dirty="0">
              <a:latin typeface="Verdana" pitchFamily="34" charset="0"/>
            </a:endParaRPr>
          </a:p>
          <a:p>
            <a:r>
              <a:rPr lang="en-US" sz="2000" b="1" dirty="0">
                <a:solidFill>
                  <a:srgbClr val="0070C0"/>
                </a:solidFill>
                <a:latin typeface="Verdana" pitchFamily="34" charset="0"/>
              </a:rPr>
              <a:t>Visit BuildersClub.org/FAQ to find the answer to more fun questions. </a:t>
            </a:r>
            <a:endParaRPr lang="en-US" dirty="0">
              <a:solidFill>
                <a:srgbClr val="0070C0"/>
              </a:solidFill>
              <a:latin typeface="Verdana" pitchFamily="34" charset="0"/>
            </a:endParaRPr>
          </a:p>
          <a:p>
            <a:endParaRPr lang="en-US" dirty="0"/>
          </a:p>
        </p:txBody>
      </p:sp>
    </p:spTree>
    <p:custDataLst>
      <p:tags r:id="rId1"/>
    </p:custDataLst>
    <p:extLst>
      <p:ext uri="{BB962C8B-B14F-4D97-AF65-F5344CB8AC3E}">
        <p14:creationId xmlns:p14="http://schemas.microsoft.com/office/powerpoint/2010/main" val="154921352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493003" y="211353"/>
            <a:ext cx="6019800" cy="868362"/>
          </a:xfrm>
        </p:spPr>
        <p:txBody>
          <a:bodyPr>
            <a:normAutofit fontScale="90000"/>
          </a:bodyPr>
          <a:lstStyle/>
          <a:p>
            <a:r>
              <a:rPr lang="en-US" dirty="0"/>
              <a:t>Builders Club Support</a:t>
            </a:r>
          </a:p>
        </p:txBody>
      </p:sp>
      <p:pic>
        <p:nvPicPr>
          <p:cNvPr id="8" name="Picture 7" descr="A picture containing person&#10;&#10;Description automatically generated">
            <a:extLst>
              <a:ext uri="{FF2B5EF4-FFF2-40B4-BE49-F238E27FC236}">
                <a16:creationId xmlns:a16="http://schemas.microsoft.com/office/drawing/2014/main" id="{303F45C4-39C1-49AC-F374-44CEF52F2B06}"/>
              </a:ext>
            </a:extLst>
          </p:cNvPr>
          <p:cNvPicPr>
            <a:picLocks noChangeAspect="1"/>
          </p:cNvPicPr>
          <p:nvPr/>
        </p:nvPicPr>
        <p:blipFill rotWithShape="1">
          <a:blip r:embed="rId3">
            <a:extLst>
              <a:ext uri="{28A0092B-C50C-407E-A947-70E740481C1C}">
                <a14:useLocalDpi xmlns:a14="http://schemas.microsoft.com/office/drawing/2010/main" val="0"/>
              </a:ext>
            </a:extLst>
          </a:blip>
          <a:srcRect t="8238"/>
          <a:stretch/>
        </p:blipFill>
        <p:spPr>
          <a:xfrm>
            <a:off x="0" y="1219200"/>
            <a:ext cx="9144000" cy="8343544"/>
          </a:xfrm>
          <a:prstGeom prst="rect">
            <a:avLst/>
          </a:prstGeom>
        </p:spPr>
      </p:pic>
      <p:sp>
        <p:nvSpPr>
          <p:cNvPr id="4" name="Text Placeholder 10">
            <a:extLst>
              <a:ext uri="{FF2B5EF4-FFF2-40B4-BE49-F238E27FC236}">
                <a16:creationId xmlns:a16="http://schemas.microsoft.com/office/drawing/2014/main" id="{F5512CA2-3C5F-10AD-BF4D-3A2ED397179A}"/>
              </a:ext>
            </a:extLst>
          </p:cNvPr>
          <p:cNvSpPr txBox="1">
            <a:spLocks/>
          </p:cNvSpPr>
          <p:nvPr/>
        </p:nvSpPr>
        <p:spPr>
          <a:xfrm>
            <a:off x="3505200" y="3429000"/>
            <a:ext cx="5334000" cy="2362200"/>
          </a:xfrm>
          <a:prstGeom prst="rect">
            <a:avLst/>
          </a:prstGeom>
          <a:solidFill>
            <a:srgbClr val="92D050"/>
          </a:solidFill>
        </p:spPr>
        <p:txBody>
          <a:bodyPr/>
          <a:lst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400" b="1" dirty="0">
                <a:latin typeface="Verdana" panose="020B0604030504040204" pitchFamily="34" charset="0"/>
                <a:ea typeface="Verdana" panose="020B0604030504040204" pitchFamily="34" charset="0"/>
              </a:rPr>
              <a:t>How does Kiwanis support Builders Club?</a:t>
            </a:r>
          </a:p>
          <a:p>
            <a:pPr marL="0" indent="0">
              <a:buNone/>
            </a:pP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587451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350623" y="125788"/>
            <a:ext cx="6841354" cy="868362"/>
          </a:xfrm>
        </p:spPr>
        <p:txBody>
          <a:bodyPr>
            <a:normAutofit/>
          </a:bodyPr>
          <a:lstStyle/>
          <a:p>
            <a:r>
              <a:rPr lang="en-US" dirty="0"/>
              <a:t>Kiwanis International</a:t>
            </a:r>
          </a:p>
        </p:txBody>
      </p:sp>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3527" y="2819400"/>
            <a:ext cx="2216945" cy="2157984"/>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1143000" y="1821729"/>
            <a:ext cx="7467600"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Dedicated staff develop Builders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6046986" y="2514377"/>
            <a:ext cx="2735727"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Website resources.</a:t>
            </a:r>
          </a:p>
        </p:txBody>
      </p:sp>
      <p:sp>
        <p:nvSpPr>
          <p:cNvPr id="10" name="TextBox 9">
            <a:extLst>
              <a:ext uri="{FF2B5EF4-FFF2-40B4-BE49-F238E27FC236}">
                <a16:creationId xmlns:a16="http://schemas.microsoft.com/office/drawing/2014/main" id="{A8A04777-3221-1033-DDB8-217D96528821}"/>
              </a:ext>
            </a:extLst>
          </p:cNvPr>
          <p:cNvSpPr txBox="1"/>
          <p:nvPr/>
        </p:nvSpPr>
        <p:spPr>
          <a:xfrm>
            <a:off x="6006949" y="5230971"/>
            <a:ext cx="2887001"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361284" y="2466299"/>
            <a:ext cx="310224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Monthly advisor </a:t>
            </a:r>
          </a:p>
          <a:p>
            <a:r>
              <a:rPr lang="en-US" b="1" dirty="0">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20111" y="3492729"/>
            <a:ext cx="274578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1600200" y="5934670"/>
            <a:ext cx="5638800"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Creation of annual Builders Club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2579489" y="4299718"/>
            <a:ext cx="884038" cy="59544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6293943" y="3097129"/>
            <a:ext cx="2745784" cy="1754326"/>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71840" y="4902433"/>
            <a:ext cx="264544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4502903" y="4913352"/>
            <a:ext cx="21450" cy="68695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a:endCxn id="12" idx="3"/>
          </p:cNvCxnSpPr>
          <p:nvPr/>
        </p:nvCxnSpPr>
        <p:spPr>
          <a:xfrm flipH="1">
            <a:off x="2865894" y="3790365"/>
            <a:ext cx="613471" cy="2553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2895148" y="2812132"/>
            <a:ext cx="861147" cy="27174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4456760" y="2266157"/>
            <a:ext cx="0" cy="61755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5486400" y="2819400"/>
            <a:ext cx="380098" cy="32500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a:endCxn id="18" idx="1"/>
          </p:cNvCxnSpPr>
          <p:nvPr/>
        </p:nvCxnSpPr>
        <p:spPr>
          <a:xfrm>
            <a:off x="5515073" y="3874796"/>
            <a:ext cx="778870" cy="9949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5298932" y="4510600"/>
            <a:ext cx="664659" cy="72804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336AC55-B632-0166-140A-2723AB9512AD}"/>
              </a:ext>
            </a:extLst>
          </p:cNvPr>
          <p:cNvSpPr txBox="1"/>
          <p:nvPr/>
        </p:nvSpPr>
        <p:spPr>
          <a:xfrm>
            <a:off x="7239000" y="6096000"/>
            <a:ext cx="1654950" cy="636212"/>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1952773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857250" y="36635"/>
            <a:ext cx="7429500" cy="868362"/>
          </a:xfrm>
        </p:spPr>
        <p:txBody>
          <a:bodyPr>
            <a:noAutofit/>
          </a:bodyPr>
          <a:lstStyle/>
          <a:p>
            <a:r>
              <a:rPr lang="en-US" sz="3200" dirty="0"/>
              <a:t>Kiwanis District Administrator</a:t>
            </a:r>
          </a:p>
        </p:txBody>
      </p:sp>
      <p:pic>
        <p:nvPicPr>
          <p:cNvPr id="6" name="Picture 5" descr="A picture containing person&#10;&#10;Description automatically generated">
            <a:extLst>
              <a:ext uri="{FF2B5EF4-FFF2-40B4-BE49-F238E27FC236}">
                <a16:creationId xmlns:a16="http://schemas.microsoft.com/office/drawing/2014/main" id="{0C8F1BE4-0E40-BFA7-0F49-738E4DC854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258" r="-140" b="-62"/>
          <a:stretch/>
        </p:blipFill>
        <p:spPr>
          <a:xfrm>
            <a:off x="7961" y="1530454"/>
            <a:ext cx="6644287" cy="5329291"/>
          </a:xfrm>
          <a:prstGeom prst="rect">
            <a:avLst/>
          </a:prstGeom>
        </p:spPr>
      </p:pic>
      <p:sp>
        <p:nvSpPr>
          <p:cNvPr id="8" name="TextBox 7">
            <a:extLst>
              <a:ext uri="{FF2B5EF4-FFF2-40B4-BE49-F238E27FC236}">
                <a16:creationId xmlns:a16="http://schemas.microsoft.com/office/drawing/2014/main" id="{66E526AE-38E9-E33C-CA01-F66C5028362C}"/>
              </a:ext>
            </a:extLst>
          </p:cNvPr>
          <p:cNvSpPr txBox="1"/>
          <p:nvPr/>
        </p:nvSpPr>
        <p:spPr>
          <a:xfrm>
            <a:off x="5181600" y="1212006"/>
            <a:ext cx="3962400" cy="5816977"/>
          </a:xfrm>
          <a:prstGeom prst="rect">
            <a:avLst/>
          </a:prstGeom>
          <a:solidFill>
            <a:srgbClr val="92D050"/>
          </a:solidFill>
          <a:ln>
            <a:solidFill>
              <a:srgbClr val="92BE5E"/>
            </a:solidFill>
          </a:ln>
        </p:spPr>
        <p:txBody>
          <a:bodyPr wrap="square" lIns="91440" tIns="45720" rIns="91440" bIns="45720" rtlCol="0" anchor="t">
            <a:spAutoFit/>
          </a:bodyPr>
          <a:lstStyle/>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200" b="1" dirty="0"/>
              <a:t>Connects Builders Club with other Kiwanis family clubs in the district. </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Relays information from Kiwanis International. </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Provides advisor training and resources for district clubs.</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Provides support to clubs without Kiwanis sponsors. </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Builds new Builders Clubs within the district.</a:t>
            </a:r>
          </a:p>
          <a:p>
            <a:pPr marL="342900" indent="-342900">
              <a:buFont typeface="Arial" panose="020B0604020202020204" pitchFamily="34" charset="0"/>
              <a:buChar char="•"/>
            </a:pPr>
            <a:endParaRPr lang="en-US" sz="2200" b="1" dirty="0">
              <a:cs typeface="Calibri"/>
            </a:endParaRPr>
          </a:p>
        </p:txBody>
      </p:sp>
    </p:spTree>
    <p:extLst>
      <p:ext uri="{BB962C8B-B14F-4D97-AF65-F5344CB8AC3E}">
        <p14:creationId xmlns:p14="http://schemas.microsoft.com/office/powerpoint/2010/main" val="3126889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E328BF-99E1-D4DE-E8F1-B270E68D83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076" r="14731"/>
          <a:stretch/>
        </p:blipFill>
        <p:spPr>
          <a:xfrm>
            <a:off x="2743200" y="1143000"/>
            <a:ext cx="6400800" cy="5715000"/>
          </a:xfrm>
          <a:prstGeom prst="rect">
            <a:avLst/>
          </a:prstGeom>
        </p:spPr>
      </p:pic>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514600" y="49550"/>
            <a:ext cx="4419600" cy="868362"/>
          </a:xfrm>
        </p:spPr>
        <p:txBody>
          <a:bodyPr>
            <a:normAutofit/>
          </a:bodyPr>
          <a:lstStyle/>
          <a:p>
            <a:r>
              <a:rPr lang="en-US" dirty="0"/>
              <a:t>Kiwanis Club</a:t>
            </a:r>
          </a:p>
        </p:txBody>
      </p:sp>
      <p:sp>
        <p:nvSpPr>
          <p:cNvPr id="8" name="TextBox 7">
            <a:extLst>
              <a:ext uri="{FF2B5EF4-FFF2-40B4-BE49-F238E27FC236}">
                <a16:creationId xmlns:a16="http://schemas.microsoft.com/office/drawing/2014/main" id="{66E526AE-38E9-E33C-CA01-F66C5028362C}"/>
              </a:ext>
            </a:extLst>
          </p:cNvPr>
          <p:cNvSpPr txBox="1"/>
          <p:nvPr/>
        </p:nvSpPr>
        <p:spPr>
          <a:xfrm>
            <a:off x="22746" y="1143000"/>
            <a:ext cx="4219433" cy="5816977"/>
          </a:xfrm>
          <a:prstGeom prst="rect">
            <a:avLst/>
          </a:prstGeom>
          <a:solidFill>
            <a:srgbClr val="92D050"/>
          </a:solidFill>
          <a:ln>
            <a:solidFill>
              <a:srgbClr val="92BE5E"/>
            </a:solidFill>
          </a:ln>
        </p:spPr>
        <p:txBody>
          <a:bodyPr wrap="square" lIns="91440" tIns="45720" rIns="91440" bIns="45720" rtlCol="0" anchor="t">
            <a:spAutoFit/>
          </a:bodyPr>
          <a:lstStyle/>
          <a:p>
            <a:pPr marL="342900" indent="-342900">
              <a:buFont typeface="Arial" panose="020B0604020202020204" pitchFamily="34" charset="0"/>
              <a:buChar char="•"/>
            </a:pPr>
            <a:endParaRPr lang="en-US" sz="2200" b="1" dirty="0"/>
          </a:p>
          <a:p>
            <a:pPr marL="342900" indent="-342900">
              <a:buFont typeface="Arial" panose="020B0604020202020204" pitchFamily="34" charset="0"/>
              <a:buChar char="•"/>
            </a:pPr>
            <a:r>
              <a:rPr lang="en-US" sz="2200" b="1" dirty="0"/>
              <a:t>Sponsors the Builders Club and provides financial support.</a:t>
            </a:r>
            <a:endParaRPr lang="en-US" sz="2200" b="1">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Provides a Builders Club Kiwanis advisor.</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Assists with service projects and fundraisers.</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Supports the host school/organization as needed. </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Provides Builders Club with additional service opportunities.</a:t>
            </a:r>
            <a:endParaRPr lang="en-US" sz="2200" b="1" dirty="0">
              <a:cs typeface="Calibri"/>
            </a:endParaRPr>
          </a:p>
          <a:p>
            <a:pPr marL="342900" indent="-342900">
              <a:buFont typeface="Arial" panose="020B0604020202020204" pitchFamily="34" charset="0"/>
              <a:buChar char="•"/>
            </a:pPr>
            <a:endParaRPr lang="en-US" sz="2000" b="1" dirty="0"/>
          </a:p>
        </p:txBody>
      </p:sp>
    </p:spTree>
    <p:extLst>
      <p:ext uri="{BB962C8B-B14F-4D97-AF65-F5344CB8AC3E}">
        <p14:creationId xmlns:p14="http://schemas.microsoft.com/office/powerpoint/2010/main" val="287008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286000" y="111106"/>
            <a:ext cx="5029200" cy="868362"/>
          </a:xfrm>
        </p:spPr>
        <p:txBody>
          <a:bodyPr>
            <a:normAutofit/>
          </a:bodyPr>
          <a:lstStyle/>
          <a:p>
            <a:r>
              <a:rPr lang="en-US" dirty="0"/>
              <a:t>Kiwanis Advisor</a:t>
            </a:r>
          </a:p>
        </p:txBody>
      </p:sp>
      <p:pic>
        <p:nvPicPr>
          <p:cNvPr id="7" name="Picture 6" descr="A person in a yellow shirt&#10;&#10;Description automatically generated with low confidence">
            <a:extLst>
              <a:ext uri="{FF2B5EF4-FFF2-40B4-BE49-F238E27FC236}">
                <a16:creationId xmlns:a16="http://schemas.microsoft.com/office/drawing/2014/main" id="{687E88D0-ED80-4FC5-6DEB-FE20100967A2}"/>
              </a:ext>
            </a:extLst>
          </p:cNvPr>
          <p:cNvPicPr>
            <a:picLocks noChangeAspect="1"/>
          </p:cNvPicPr>
          <p:nvPr/>
        </p:nvPicPr>
        <p:blipFill rotWithShape="1">
          <a:blip r:embed="rId3">
            <a:extLst>
              <a:ext uri="{28A0092B-C50C-407E-A947-70E740481C1C}">
                <a14:useLocalDpi xmlns:a14="http://schemas.microsoft.com/office/drawing/2010/main" val="0"/>
              </a:ext>
            </a:extLst>
          </a:blip>
          <a:srcRect t="15571" b="173"/>
          <a:stretch/>
        </p:blipFill>
        <p:spPr>
          <a:xfrm>
            <a:off x="2672938" y="1203489"/>
            <a:ext cx="6471314" cy="5647092"/>
          </a:xfrm>
          <a:prstGeom prst="rect">
            <a:avLst/>
          </a:prstGeom>
        </p:spPr>
      </p:pic>
      <p:sp>
        <p:nvSpPr>
          <p:cNvPr id="8" name="TextBox 7">
            <a:extLst>
              <a:ext uri="{FF2B5EF4-FFF2-40B4-BE49-F238E27FC236}">
                <a16:creationId xmlns:a16="http://schemas.microsoft.com/office/drawing/2014/main" id="{66E526AE-38E9-E33C-CA01-F66C5028362C}"/>
              </a:ext>
            </a:extLst>
          </p:cNvPr>
          <p:cNvSpPr txBox="1"/>
          <p:nvPr/>
        </p:nvSpPr>
        <p:spPr>
          <a:xfrm>
            <a:off x="0" y="1139126"/>
            <a:ext cx="4651612" cy="5816977"/>
          </a:xfrm>
          <a:prstGeom prst="rect">
            <a:avLst/>
          </a:prstGeom>
          <a:solidFill>
            <a:srgbClr val="92D050"/>
          </a:solidFill>
          <a:ln>
            <a:solidFill>
              <a:srgbClr val="92BE5E"/>
            </a:solidFill>
          </a:ln>
        </p:spPr>
        <p:txBody>
          <a:bodyPr wrap="square" lIns="91440" tIns="45720" rIns="91440" bIns="45720" rtlCol="0" anchor="t">
            <a:spAutoFit/>
          </a:bodyPr>
          <a:lstStyle/>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Attends Builders Club activities and meetings.</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Assists with Builders Club service and fundraising projects.</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Serves as the liaison between the Builders Club and Kiwanis club.</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Provides Builders Club member, officer and advisor training. </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r>
              <a:rPr lang="en-US" sz="2200" b="1" dirty="0"/>
              <a:t>Assists the Builders Club faculty advisor as needed.</a:t>
            </a:r>
            <a:endParaRPr lang="en-US" sz="2200" b="1" dirty="0">
              <a:cs typeface="Calibri"/>
            </a:endParaRPr>
          </a:p>
          <a:p>
            <a:pPr marL="342900" indent="-342900">
              <a:buFont typeface="Arial" panose="020B0604020202020204" pitchFamily="34" charset="0"/>
              <a:buChar char="•"/>
            </a:pPr>
            <a:endParaRPr lang="en-US" sz="2200" b="1" dirty="0">
              <a:cs typeface="Calibri"/>
            </a:endParaRPr>
          </a:p>
          <a:p>
            <a:pPr marL="342900" indent="-342900">
              <a:buFont typeface="Arial" panose="020B0604020202020204" pitchFamily="34" charset="0"/>
              <a:buChar char="•"/>
            </a:pPr>
            <a:endParaRPr lang="en-US" sz="2000" b="1" dirty="0">
              <a:cs typeface="Calibri"/>
            </a:endParaRPr>
          </a:p>
        </p:txBody>
      </p:sp>
    </p:spTree>
    <p:extLst>
      <p:ext uri="{BB962C8B-B14F-4D97-AF65-F5344CB8AC3E}">
        <p14:creationId xmlns:p14="http://schemas.microsoft.com/office/powerpoint/2010/main" val="2588646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095500" y="203376"/>
            <a:ext cx="4953000" cy="868362"/>
          </a:xfrm>
        </p:spPr>
        <p:txBody>
          <a:bodyPr>
            <a:noAutofit/>
          </a:bodyPr>
          <a:lstStyle/>
          <a:p>
            <a:r>
              <a:rPr lang="en-US" sz="4200" dirty="0"/>
              <a:t>Kiwanis Family</a:t>
            </a:r>
          </a:p>
        </p:txBody>
      </p:sp>
      <p:pic>
        <p:nvPicPr>
          <p:cNvPr id="8" name="Picture 7" descr="Text, logo&#10;&#10;Description automatically generated">
            <a:extLst>
              <a:ext uri="{FF2B5EF4-FFF2-40B4-BE49-F238E27FC236}">
                <a16:creationId xmlns:a16="http://schemas.microsoft.com/office/drawing/2014/main" id="{DE19534A-9441-FB94-AA30-23C0D5C0D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775" y="2438400"/>
            <a:ext cx="7918450" cy="327660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9BC2BCA2-BF06-0BFA-D48C-76CFE26FF998}"/>
              </a:ext>
            </a:extLst>
          </p:cNvPr>
          <p:cNvSpPr txBox="1"/>
          <p:nvPr/>
        </p:nvSpPr>
        <p:spPr>
          <a:xfrm>
            <a:off x="2971800" y="2514600"/>
            <a:ext cx="5410200" cy="584775"/>
          </a:xfrm>
          <a:prstGeom prst="rect">
            <a:avLst/>
          </a:prstGeom>
          <a:solidFill>
            <a:srgbClr val="C00000"/>
          </a:solidFill>
          <a:ln>
            <a:solidFill>
              <a:schemeClr val="bg1"/>
            </a:solidFill>
          </a:ln>
        </p:spPr>
        <p:txBody>
          <a:bodyPr wrap="square" rtlCol="0">
            <a:spAutoFit/>
          </a:bodyPr>
          <a:lstStyle/>
          <a:p>
            <a:r>
              <a:rPr lang="en-US" sz="3200" dirty="0">
                <a:solidFill>
                  <a:schemeClr val="bg1"/>
                </a:solidFill>
              </a:rPr>
              <a:t>  THE KIWANIS FAMILY ROCKS! </a:t>
            </a:r>
          </a:p>
        </p:txBody>
      </p:sp>
      <p:sp>
        <p:nvSpPr>
          <p:cNvPr id="10" name="TextBox 9">
            <a:extLst>
              <a:ext uri="{FF2B5EF4-FFF2-40B4-BE49-F238E27FC236}">
                <a16:creationId xmlns:a16="http://schemas.microsoft.com/office/drawing/2014/main" id="{8069F1AA-D537-12EF-D2EA-D6DADDF0F9CA}"/>
              </a:ext>
            </a:extLst>
          </p:cNvPr>
          <p:cNvSpPr txBox="1"/>
          <p:nvPr/>
        </p:nvSpPr>
        <p:spPr>
          <a:xfrm>
            <a:off x="6858000" y="6096000"/>
            <a:ext cx="2133600" cy="762000"/>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3597373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225924" y="175890"/>
            <a:ext cx="6019800" cy="868362"/>
          </a:xfrm>
        </p:spPr>
        <p:txBody>
          <a:bodyPr>
            <a:noAutofit/>
          </a:bodyPr>
          <a:lstStyle/>
          <a:p>
            <a:pPr algn="ctr"/>
            <a:r>
              <a:rPr lang="en-US" sz="5400" dirty="0"/>
              <a:t>Key Club</a:t>
            </a:r>
          </a:p>
        </p:txBody>
      </p:sp>
      <p:sp>
        <p:nvSpPr>
          <p:cNvPr id="11" name="Rectangle 10">
            <a:extLst>
              <a:ext uri="{FF2B5EF4-FFF2-40B4-BE49-F238E27FC236}">
                <a16:creationId xmlns:a16="http://schemas.microsoft.com/office/drawing/2014/main" id="{45836A39-F0AB-41C9-9704-7D2D7FA0ACF1}"/>
              </a:ext>
            </a:extLst>
          </p:cNvPr>
          <p:cNvSpPr/>
          <p:nvPr/>
        </p:nvSpPr>
        <p:spPr>
          <a:xfrm>
            <a:off x="228600" y="2708827"/>
            <a:ext cx="4007224" cy="1077218"/>
          </a:xfrm>
          <a:prstGeom prst="rect">
            <a:avLst/>
          </a:prstGeom>
        </p:spPr>
        <p:txBody>
          <a:bodyPr wrap="square">
            <a:spAutoFit/>
          </a:bodyPr>
          <a:lstStyle/>
          <a:p>
            <a:r>
              <a:rPr lang="en-US" sz="1600" b="1" dirty="0">
                <a:solidFill>
                  <a:srgbClr val="0070C0"/>
                </a:solidFill>
                <a:latin typeface="Myriad Pro"/>
              </a:rPr>
              <a:t>Secondary/ High School </a:t>
            </a:r>
          </a:p>
          <a:p>
            <a:pPr>
              <a:spcBef>
                <a:spcPct val="50000"/>
              </a:spcBef>
            </a:pPr>
            <a:r>
              <a:rPr lang="en-US" sz="1600" b="1" dirty="0">
                <a:solidFill>
                  <a:srgbClr val="0070C0"/>
                </a:solidFill>
                <a:latin typeface="Myriad Pro"/>
              </a:rPr>
              <a:t>Ages 14 – 19</a:t>
            </a:r>
          </a:p>
          <a:p>
            <a:pPr>
              <a:spcBef>
                <a:spcPct val="50000"/>
              </a:spcBef>
            </a:pPr>
            <a:r>
              <a:rPr lang="en-US" sz="1600" b="1" dirty="0">
                <a:solidFill>
                  <a:srgbClr val="0070C0"/>
                </a:solidFill>
                <a:latin typeface="Myriad Pro"/>
              </a:rPr>
              <a:t>keyclub.org</a:t>
            </a:r>
          </a:p>
        </p:txBody>
      </p:sp>
      <p:sp>
        <p:nvSpPr>
          <p:cNvPr id="15" name="Rectangle 14">
            <a:extLst>
              <a:ext uri="{FF2B5EF4-FFF2-40B4-BE49-F238E27FC236}">
                <a16:creationId xmlns:a16="http://schemas.microsoft.com/office/drawing/2014/main" id="{D2460879-8FF6-4491-B634-812334A0B7BD}"/>
              </a:ext>
            </a:extLst>
          </p:cNvPr>
          <p:cNvSpPr/>
          <p:nvPr/>
        </p:nvSpPr>
        <p:spPr>
          <a:xfrm>
            <a:off x="238487" y="3995678"/>
            <a:ext cx="4007224" cy="286232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Oldest and largest student-led service club for high school students. </a:t>
            </a:r>
          </a:p>
          <a:p>
            <a:pPr marL="285750" indent="-285750">
              <a:buFont typeface="Arial" panose="020B0604020202020204" pitchFamily="34" charset="0"/>
              <a:buChar char="•"/>
            </a:pPr>
            <a:endParaRPr lang="en-US" sz="2000" dirty="0">
              <a:latin typeface="Myriad Pro"/>
            </a:endParaRPr>
          </a:p>
          <a:p>
            <a:pPr marL="285750" indent="-285750">
              <a:buFont typeface="Arial" panose="020B0604020202020204" pitchFamily="34" charset="0"/>
              <a:buChar char="•"/>
            </a:pPr>
            <a:r>
              <a:rPr lang="en-US" sz="2000" dirty="0">
                <a:latin typeface="Myriad Pro"/>
              </a:rPr>
              <a:t>Club, District, International Leadership opportunities.</a:t>
            </a:r>
          </a:p>
          <a:p>
            <a:endParaRPr lang="en-US" sz="2000" dirty="0">
              <a:latin typeface="Myriad Pro"/>
            </a:endParaRPr>
          </a:p>
          <a:p>
            <a:pPr marL="285750" indent="-285750">
              <a:buFont typeface="Arial" panose="020B0604020202020204" pitchFamily="34" charset="0"/>
              <a:buChar char="•"/>
            </a:pPr>
            <a:r>
              <a:rPr lang="en-US" sz="2000" dirty="0">
                <a:latin typeface="Myriad Pro"/>
              </a:rPr>
              <a:t>Located in 34 nations with more than 244,000 members.</a:t>
            </a:r>
          </a:p>
        </p:txBody>
      </p:sp>
      <p:pic>
        <p:nvPicPr>
          <p:cNvPr id="13" name="Picture 4" descr="http://www.keyclub.org/Libraries/design_elements/Wordmark_KeyClub_4color_JPG.sflb.ashx">
            <a:extLst>
              <a:ext uri="{FF2B5EF4-FFF2-40B4-BE49-F238E27FC236}">
                <a16:creationId xmlns:a16="http://schemas.microsoft.com/office/drawing/2014/main" id="{E805C8DF-EEB5-4B0E-B4E3-05DC2B8C7CD3}"/>
              </a:ext>
            </a:extLst>
          </p:cNvPr>
          <p:cNvPicPr>
            <a:picLocks noChangeAspect="1" noChangeArrowheads="1"/>
          </p:cNvPicPr>
          <p:nvPr/>
        </p:nvPicPr>
        <p:blipFill>
          <a:blip r:embed="rId4" cstate="print"/>
          <a:srcRect/>
          <a:stretch>
            <a:fillRect/>
          </a:stretch>
        </p:blipFill>
        <p:spPr bwMode="auto">
          <a:xfrm>
            <a:off x="228600" y="1903365"/>
            <a:ext cx="3518468" cy="518396"/>
          </a:xfrm>
          <a:prstGeom prst="rect">
            <a:avLst/>
          </a:prstGeom>
          <a:noFill/>
        </p:spPr>
      </p:pic>
      <p:pic>
        <p:nvPicPr>
          <p:cNvPr id="3" name="Picture 2">
            <a:extLst>
              <a:ext uri="{FF2B5EF4-FFF2-40B4-BE49-F238E27FC236}">
                <a16:creationId xmlns:a16="http://schemas.microsoft.com/office/drawing/2014/main" id="{36EF1D38-9AD1-43B2-82E2-0B961AB443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641" t="-1094" r="29693" b="-1364"/>
          <a:stretch/>
        </p:blipFill>
        <p:spPr>
          <a:xfrm>
            <a:off x="4114081" y="1600200"/>
            <a:ext cx="5029919" cy="5481137"/>
          </a:xfrm>
          <a:prstGeom prst="rect">
            <a:avLst/>
          </a:prstGeom>
        </p:spPr>
      </p:pic>
      <p:sp>
        <p:nvSpPr>
          <p:cNvPr id="4" name="Speech Bubble: Oval 3">
            <a:extLst>
              <a:ext uri="{FF2B5EF4-FFF2-40B4-BE49-F238E27FC236}">
                <a16:creationId xmlns:a16="http://schemas.microsoft.com/office/drawing/2014/main" id="{2E513EE0-D1C2-6214-A95F-28453F47E8D9}"/>
              </a:ext>
            </a:extLst>
          </p:cNvPr>
          <p:cNvSpPr/>
          <p:nvPr/>
        </p:nvSpPr>
        <p:spPr>
          <a:xfrm>
            <a:off x="5943600" y="257386"/>
            <a:ext cx="2971800" cy="2578323"/>
          </a:xfrm>
          <a:prstGeom prst="wedgeEllipseCallout">
            <a:avLst>
              <a:gd name="adj1" fmla="val -67363"/>
              <a:gd name="adj2" fmla="val 35495"/>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I’m using all the skills I learned in Builders Club. Joining Key Club in high school was a great decision!</a:t>
            </a:r>
          </a:p>
        </p:txBody>
      </p:sp>
    </p:spTree>
    <p:custDataLst>
      <p:tags r:id="rId1"/>
    </p:custDataLst>
    <p:extLst>
      <p:ext uri="{BB962C8B-B14F-4D97-AF65-F5344CB8AC3E}">
        <p14:creationId xmlns:p14="http://schemas.microsoft.com/office/powerpoint/2010/main" val="41449611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915400" cy="868362"/>
          </a:xfrm>
        </p:spPr>
        <p:txBody>
          <a:bodyPr>
            <a:noAutofit/>
          </a:bodyPr>
          <a:lstStyle/>
          <a:p>
            <a:pPr algn="ctr"/>
            <a:r>
              <a:rPr lang="en-US" sz="5400" dirty="0"/>
              <a:t>Club Resources</a:t>
            </a:r>
          </a:p>
        </p:txBody>
      </p:sp>
      <p:pic>
        <p:nvPicPr>
          <p:cNvPr id="3" name="Picture 2" descr="A picture containing text, yellow, orange, bright&#10;&#10;Description automatically generated">
            <a:extLst>
              <a:ext uri="{FF2B5EF4-FFF2-40B4-BE49-F238E27FC236}">
                <a16:creationId xmlns:a16="http://schemas.microsoft.com/office/drawing/2014/main" id="{A20AE5CA-7A51-0E95-128F-1D57400CEDAE}"/>
              </a:ext>
            </a:extLst>
          </p:cNvPr>
          <p:cNvPicPr>
            <a:picLocks noChangeAspect="1"/>
          </p:cNvPicPr>
          <p:nvPr/>
        </p:nvPicPr>
        <p:blipFill rotWithShape="1">
          <a:blip r:embed="rId4">
            <a:extLst>
              <a:ext uri="{28A0092B-C50C-407E-A947-70E740481C1C}">
                <a14:useLocalDpi xmlns:a14="http://schemas.microsoft.com/office/drawing/2010/main" val="0"/>
              </a:ext>
            </a:extLst>
          </a:blip>
          <a:srcRect t="730" r="2676"/>
          <a:stretch/>
        </p:blipFill>
        <p:spPr>
          <a:xfrm>
            <a:off x="0" y="1600200"/>
            <a:ext cx="9144000" cy="5257800"/>
          </a:xfrm>
          <a:prstGeom prst="rect">
            <a:avLst/>
          </a:prstGeom>
        </p:spPr>
      </p:pic>
    </p:spTree>
    <p:custDataLst>
      <p:tags r:id="rId1"/>
    </p:custDataLst>
    <p:extLst>
      <p:ext uri="{BB962C8B-B14F-4D97-AF65-F5344CB8AC3E}">
        <p14:creationId xmlns:p14="http://schemas.microsoft.com/office/powerpoint/2010/main" val="280704909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9C8319-20D2-C200-67D3-22CF7638EA92}"/>
              </a:ext>
            </a:extLst>
          </p:cNvPr>
          <p:cNvSpPr>
            <a:spLocks noGrp="1"/>
          </p:cNvSpPr>
          <p:nvPr>
            <p:ph type="title"/>
          </p:nvPr>
        </p:nvSpPr>
        <p:spPr>
          <a:xfrm>
            <a:off x="887362" y="273423"/>
            <a:ext cx="7620000" cy="716113"/>
          </a:xfrm>
        </p:spPr>
        <p:txBody>
          <a:bodyPr>
            <a:normAutofit/>
          </a:bodyPr>
          <a:lstStyle/>
          <a:p>
            <a:r>
              <a:rPr lang="en-US" sz="4000" dirty="0">
                <a:latin typeface="Verdana"/>
                <a:ea typeface="Verdana"/>
              </a:rPr>
              <a:t>Builders Club program kit</a:t>
            </a:r>
          </a:p>
        </p:txBody>
      </p:sp>
      <p:sp>
        <p:nvSpPr>
          <p:cNvPr id="7" name="TextBox 6">
            <a:extLst>
              <a:ext uri="{FF2B5EF4-FFF2-40B4-BE49-F238E27FC236}">
                <a16:creationId xmlns:a16="http://schemas.microsoft.com/office/drawing/2014/main" id="{8D690164-196F-0F63-4D55-CD3DC234BA4E}"/>
              </a:ext>
            </a:extLst>
          </p:cNvPr>
          <p:cNvSpPr txBox="1"/>
          <p:nvPr/>
        </p:nvSpPr>
        <p:spPr>
          <a:xfrm>
            <a:off x="6781800" y="6096000"/>
            <a:ext cx="2209800" cy="609600"/>
          </a:xfrm>
          <a:prstGeom prst="rect">
            <a:avLst/>
          </a:prstGeom>
          <a:solidFill>
            <a:schemeClr val="bg1"/>
          </a:solidFill>
          <a:ln>
            <a:solidFill>
              <a:schemeClr val="bg1"/>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77B07B01-1D07-4A40-9241-72876F9FBD09}"/>
              </a:ext>
            </a:extLst>
          </p:cNvPr>
          <p:cNvSpPr txBox="1"/>
          <p:nvPr/>
        </p:nvSpPr>
        <p:spPr>
          <a:xfrm>
            <a:off x="4914900" y="1905000"/>
            <a:ext cx="3733800" cy="3970318"/>
          </a:xfrm>
          <a:prstGeom prst="rect">
            <a:avLst/>
          </a:prstGeom>
          <a:noFill/>
        </p:spPr>
        <p:txBody>
          <a:bodyPr wrap="square" rtlCol="0">
            <a:spAutoFit/>
          </a:bodyPr>
          <a:lstStyle/>
          <a:p>
            <a:pPr algn="ctr"/>
            <a:r>
              <a:rPr lang="en-US" sz="3600" dirty="0"/>
              <a:t>Builders Club advisors </a:t>
            </a:r>
          </a:p>
          <a:p>
            <a:pPr algn="ctr"/>
            <a:r>
              <a:rPr lang="en-US" sz="3600" dirty="0"/>
              <a:t>receive a </a:t>
            </a:r>
          </a:p>
          <a:p>
            <a:pPr algn="ctr"/>
            <a:r>
              <a:rPr lang="en-US" sz="3600" dirty="0"/>
              <a:t>program kit each year with advisor and member resources. </a:t>
            </a:r>
          </a:p>
        </p:txBody>
      </p:sp>
      <p:pic>
        <p:nvPicPr>
          <p:cNvPr id="9" name="Picture 8" descr="Website&#10;&#10;Description automatically generated with medium confidence">
            <a:extLst>
              <a:ext uri="{FF2B5EF4-FFF2-40B4-BE49-F238E27FC236}">
                <a16:creationId xmlns:a16="http://schemas.microsoft.com/office/drawing/2014/main" id="{3AFC2C49-F5FB-788C-185C-BCC5C7114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173" y="1369182"/>
            <a:ext cx="4048027" cy="523544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0965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8" name="Rectangle 7">
            <a:extLst>
              <a:ext uri="{FF2B5EF4-FFF2-40B4-BE49-F238E27FC236}">
                <a16:creationId xmlns:a16="http://schemas.microsoft.com/office/drawing/2014/main" id="{3CB7F40E-2A29-4119-A86A-1D2617ECFD42}"/>
              </a:ext>
            </a:extLst>
          </p:cNvPr>
          <p:cNvSpPr/>
          <p:nvPr/>
        </p:nvSpPr>
        <p:spPr>
          <a:xfrm>
            <a:off x="90949" y="1779054"/>
            <a:ext cx="4683339" cy="4832092"/>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800" b="1" dirty="0">
                <a:solidFill>
                  <a:srgbClr val="00B050"/>
                </a:solidFill>
                <a:latin typeface="Calibri"/>
                <a:cs typeface="Calibri"/>
              </a:rPr>
              <a:t>Introduction</a:t>
            </a:r>
          </a:p>
          <a:p>
            <a:pPr marL="342900" indent="-342900">
              <a:buFont typeface="Arial" panose="020B0604020202020204" pitchFamily="34" charset="0"/>
              <a:buChar char="•"/>
            </a:pPr>
            <a:endParaRPr lang="en-US" sz="2800" b="1" dirty="0">
              <a:solidFill>
                <a:srgbClr val="00B050"/>
              </a:solidFill>
              <a:latin typeface="Calibri"/>
              <a:cs typeface="Calibri"/>
            </a:endParaRPr>
          </a:p>
          <a:p>
            <a:pPr marL="342900" indent="-342900">
              <a:buFont typeface="Arial" panose="020B0604020202020204" pitchFamily="34" charset="0"/>
              <a:buChar char="•"/>
            </a:pPr>
            <a:r>
              <a:rPr lang="en-US" sz="2800" b="1" dirty="0">
                <a:solidFill>
                  <a:srgbClr val="0070C0"/>
                </a:solidFill>
                <a:latin typeface="Calibri"/>
                <a:cs typeface="Calibri"/>
              </a:rPr>
              <a:t>Quick start guide</a:t>
            </a:r>
          </a:p>
          <a:p>
            <a:pPr marL="342900" indent="-342900">
              <a:buFont typeface="Arial,Sans-Serif" panose="020B0604020202020204" pitchFamily="34" charset="0"/>
              <a:buChar char="•"/>
            </a:pPr>
            <a:endParaRPr lang="en-US" sz="2800" b="1" dirty="0">
              <a:solidFill>
                <a:srgbClr val="00B050"/>
              </a:solidFill>
              <a:latin typeface="Calibri"/>
              <a:cs typeface="Calibri"/>
            </a:endParaRPr>
          </a:p>
          <a:p>
            <a:pPr marL="342900" indent="-342900">
              <a:buFont typeface="Arial,Sans-Serif" panose="020B0604020202020204" pitchFamily="34" charset="0"/>
              <a:buChar char="•"/>
            </a:pPr>
            <a:r>
              <a:rPr lang="en-US" sz="2800" b="1" dirty="0">
                <a:solidFill>
                  <a:srgbClr val="00B050"/>
                </a:solidFill>
                <a:latin typeface="Calibri"/>
                <a:cs typeface="Calibri"/>
              </a:rPr>
              <a:t>Developing and empowering </a:t>
            </a:r>
            <a:r>
              <a:rPr lang="en-US" sz="2800" b="1" dirty="0">
                <a:solidFill>
                  <a:srgbClr val="00B050"/>
                </a:solidFill>
                <a:ea typeface="+mn-lt"/>
                <a:cs typeface="+mn-lt"/>
              </a:rPr>
              <a:t>service leaders i</a:t>
            </a:r>
            <a:r>
              <a:rPr lang="en-US" sz="2800" b="1" dirty="0">
                <a:solidFill>
                  <a:srgbClr val="00B050"/>
                </a:solidFill>
                <a:latin typeface="Calibri"/>
                <a:ea typeface="+mn-lt"/>
                <a:cs typeface="+mn-lt"/>
              </a:rPr>
              <a:t>n</a:t>
            </a:r>
            <a:r>
              <a:rPr lang="en-US" sz="2800" b="1" dirty="0">
                <a:solidFill>
                  <a:srgbClr val="00B050"/>
                </a:solidFill>
                <a:latin typeface="Calibri"/>
                <a:cs typeface="Calibri"/>
              </a:rPr>
              <a:t> their middle years </a:t>
            </a:r>
            <a:endParaRPr lang="en-US"/>
          </a:p>
          <a:p>
            <a:pPr marL="342900" indent="-342900">
              <a:buFont typeface="Arial,Sans-Serif" panose="020B0604020202020204" pitchFamily="34" charset="0"/>
              <a:buChar char="•"/>
            </a:pPr>
            <a:endParaRPr lang="en-US" sz="2800" b="1" dirty="0">
              <a:solidFill>
                <a:srgbClr val="0070C0"/>
              </a:solidFill>
              <a:latin typeface="Calibri"/>
              <a:cs typeface="Calibri"/>
            </a:endParaRPr>
          </a:p>
          <a:p>
            <a:pPr marL="342900" indent="-342900">
              <a:buFont typeface="Arial,Sans-Serif" panose="020B0604020202020204" pitchFamily="34" charset="0"/>
              <a:buChar char="•"/>
            </a:pPr>
            <a:r>
              <a:rPr lang="en-US" sz="2800" b="1" dirty="0">
                <a:solidFill>
                  <a:srgbClr val="0070C0"/>
                </a:solidFill>
                <a:latin typeface="Calibri"/>
                <a:cs typeface="Calibri"/>
              </a:rPr>
              <a:t>Being an effective advisor</a:t>
            </a:r>
            <a:endParaRPr lang="en-US" sz="2800" b="1">
              <a:latin typeface="Calibri"/>
              <a:cs typeface="Calibri"/>
            </a:endParaRPr>
          </a:p>
          <a:p>
            <a:pPr marL="342900" indent="-342900">
              <a:buFont typeface="Arial" panose="020B0604020202020204" pitchFamily="34" charset="0"/>
              <a:buChar char="•"/>
            </a:pPr>
            <a:endParaRPr lang="en-US" sz="2800" b="1" dirty="0">
              <a:solidFill>
                <a:srgbClr val="00B050"/>
              </a:solidFill>
              <a:latin typeface="Calibri"/>
              <a:cs typeface="Calibri"/>
            </a:endParaRPr>
          </a:p>
          <a:p>
            <a:pPr marL="342900" indent="-342900">
              <a:buFont typeface="Arial" panose="020B0604020202020204" pitchFamily="34" charset="0"/>
              <a:buChar char="•"/>
            </a:pPr>
            <a:r>
              <a:rPr lang="en-US" sz="2800" b="1" dirty="0">
                <a:solidFill>
                  <a:srgbClr val="00B050"/>
                </a:solidFill>
                <a:latin typeface="Calibri"/>
                <a:cs typeface="Calibri"/>
              </a:rPr>
              <a:t>Forms and policies</a:t>
            </a:r>
            <a:endParaRPr lang="en-US" sz="2800" b="1" dirty="0">
              <a:solidFill>
                <a:srgbClr val="0070C0"/>
              </a:solidFill>
              <a:latin typeface="Calibri"/>
              <a:cs typeface="Calibri"/>
            </a:endParaRPr>
          </a:p>
        </p:txBody>
      </p:sp>
      <p:sp>
        <p:nvSpPr>
          <p:cNvPr id="2" name="Title 1">
            <a:extLst>
              <a:ext uri="{FF2B5EF4-FFF2-40B4-BE49-F238E27FC236}">
                <a16:creationId xmlns:a16="http://schemas.microsoft.com/office/drawing/2014/main" id="{52443FEB-3128-465E-9BB1-03BB0893B540}"/>
              </a:ext>
            </a:extLst>
          </p:cNvPr>
          <p:cNvSpPr>
            <a:spLocks noGrp="1"/>
          </p:cNvSpPr>
          <p:nvPr>
            <p:ph type="title"/>
          </p:nvPr>
        </p:nvSpPr>
        <p:spPr>
          <a:xfrm>
            <a:off x="2427517" y="113792"/>
            <a:ext cx="5206180" cy="868362"/>
          </a:xfrm>
        </p:spPr>
        <p:txBody>
          <a:bodyPr>
            <a:noAutofit/>
          </a:bodyPr>
          <a:lstStyle/>
          <a:p>
            <a:r>
              <a:rPr lang="en-US" sz="4000" dirty="0">
                <a:latin typeface="Verdana"/>
                <a:ea typeface="Verdana"/>
              </a:rPr>
              <a:t>Advisor Toolkit</a:t>
            </a:r>
          </a:p>
        </p:txBody>
      </p:sp>
      <p:sp>
        <p:nvSpPr>
          <p:cNvPr id="4" name="TextBox 3">
            <a:extLst>
              <a:ext uri="{FF2B5EF4-FFF2-40B4-BE49-F238E27FC236}">
                <a16:creationId xmlns:a16="http://schemas.microsoft.com/office/drawing/2014/main" id="{F2DF4CD6-B302-4808-9570-19FB59540598}"/>
              </a:ext>
            </a:extLst>
          </p:cNvPr>
          <p:cNvSpPr txBox="1"/>
          <p:nvPr/>
        </p:nvSpPr>
        <p:spPr>
          <a:xfrm>
            <a:off x="6934200" y="6096000"/>
            <a:ext cx="1905000" cy="742950"/>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4E1CE73C-59B3-4D23-AB15-11A4D6C8DAF7}"/>
              </a:ext>
            </a:extLst>
          </p:cNvPr>
          <p:cNvSpPr txBox="1"/>
          <p:nvPr/>
        </p:nvSpPr>
        <p:spPr>
          <a:xfrm>
            <a:off x="152400" y="1170807"/>
            <a:ext cx="4966177" cy="461665"/>
          </a:xfrm>
          <a:prstGeom prst="rect">
            <a:avLst/>
          </a:prstGeom>
          <a:noFill/>
        </p:spPr>
        <p:txBody>
          <a:bodyPr wrap="square" rtlCol="0">
            <a:spAutoFit/>
          </a:bodyPr>
          <a:lstStyle/>
          <a:p>
            <a:r>
              <a:rPr lang="en-US" sz="2400" b="1" dirty="0"/>
              <a:t>BuildersClub.org/advisors</a:t>
            </a:r>
          </a:p>
        </p:txBody>
      </p:sp>
      <p:pic>
        <p:nvPicPr>
          <p:cNvPr id="7" name="Picture 6" descr="A picture containing text, person, people, table&#10;&#10;Description automatically generated">
            <a:extLst>
              <a:ext uri="{FF2B5EF4-FFF2-40B4-BE49-F238E27FC236}">
                <a16:creationId xmlns:a16="http://schemas.microsoft.com/office/drawing/2014/main" id="{2DB4E650-0855-1E48-25C1-980E99E5BE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0989" y="1409660"/>
            <a:ext cx="3945082" cy="51054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0643871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DD6DF11-61A7-4DC2-AE5E-B3E754E37D8D}"/>
              </a:ext>
            </a:extLst>
          </p:cNvPr>
          <p:cNvSpPr txBox="1"/>
          <p:nvPr/>
        </p:nvSpPr>
        <p:spPr>
          <a:xfrm>
            <a:off x="7162800" y="5943600"/>
            <a:ext cx="1828800" cy="762000"/>
          </a:xfrm>
          <a:prstGeom prst="rect">
            <a:avLst/>
          </a:prstGeom>
          <a:solidFill>
            <a:schemeClr val="bg1"/>
          </a:solidFill>
        </p:spPr>
        <p:txBody>
          <a:bodyPr wrap="square" rtlCol="0">
            <a:spAutoFit/>
          </a:bodyPr>
          <a:lstStyle/>
          <a:p>
            <a:endParaRPr lang="en-US" dirty="0"/>
          </a:p>
        </p:txBody>
      </p:sp>
      <p:sp>
        <p:nvSpPr>
          <p:cNvPr id="5" name="Title 1">
            <a:extLst>
              <a:ext uri="{FF2B5EF4-FFF2-40B4-BE49-F238E27FC236}">
                <a16:creationId xmlns:a16="http://schemas.microsoft.com/office/drawing/2014/main" id="{96D94875-6ECA-4556-82FD-4C458F99763A}"/>
              </a:ext>
            </a:extLst>
          </p:cNvPr>
          <p:cNvSpPr>
            <a:spLocks noGrp="1"/>
          </p:cNvSpPr>
          <p:nvPr>
            <p:ph type="title"/>
          </p:nvPr>
        </p:nvSpPr>
        <p:spPr>
          <a:xfrm>
            <a:off x="1018943" y="127819"/>
            <a:ext cx="7750277" cy="868362"/>
          </a:xfrm>
        </p:spPr>
        <p:txBody>
          <a:bodyPr>
            <a:noAutofit/>
          </a:bodyPr>
          <a:lstStyle/>
          <a:p>
            <a:r>
              <a:rPr lang="en-US" sz="4000" dirty="0">
                <a:latin typeface="Verdana"/>
                <a:ea typeface="Verdana"/>
              </a:rPr>
              <a:t>Member &amp; Officer Toolkit</a:t>
            </a:r>
          </a:p>
        </p:txBody>
      </p:sp>
      <p:sp>
        <p:nvSpPr>
          <p:cNvPr id="4" name="TextBox 3">
            <a:extLst>
              <a:ext uri="{FF2B5EF4-FFF2-40B4-BE49-F238E27FC236}">
                <a16:creationId xmlns:a16="http://schemas.microsoft.com/office/drawing/2014/main" id="{73CD5F29-8674-467B-A007-CB35D30D5B81}"/>
              </a:ext>
            </a:extLst>
          </p:cNvPr>
          <p:cNvSpPr txBox="1"/>
          <p:nvPr/>
        </p:nvSpPr>
        <p:spPr>
          <a:xfrm>
            <a:off x="381000" y="1222762"/>
            <a:ext cx="3509664" cy="461665"/>
          </a:xfrm>
          <a:prstGeom prst="rect">
            <a:avLst/>
          </a:prstGeom>
          <a:noFill/>
        </p:spPr>
        <p:txBody>
          <a:bodyPr wrap="square" rtlCol="0">
            <a:spAutoFit/>
          </a:bodyPr>
          <a:lstStyle/>
          <a:p>
            <a:r>
              <a:rPr lang="en-US" sz="2400" b="1" dirty="0"/>
              <a:t>BuildersClub.org/advisors</a:t>
            </a:r>
          </a:p>
        </p:txBody>
      </p:sp>
      <p:sp>
        <p:nvSpPr>
          <p:cNvPr id="6" name="Rectangle 5">
            <a:extLst>
              <a:ext uri="{FF2B5EF4-FFF2-40B4-BE49-F238E27FC236}">
                <a16:creationId xmlns:a16="http://schemas.microsoft.com/office/drawing/2014/main" id="{64F4886C-022B-B9FC-2AA2-0A39B01AD05C}"/>
              </a:ext>
            </a:extLst>
          </p:cNvPr>
          <p:cNvSpPr/>
          <p:nvPr/>
        </p:nvSpPr>
        <p:spPr>
          <a:xfrm>
            <a:off x="152400" y="2147763"/>
            <a:ext cx="4191000" cy="3323987"/>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B050"/>
                </a:solidFill>
                <a:latin typeface="Myriad Pro"/>
              </a:rPr>
              <a:t>What it means to be a Builders Club member</a:t>
            </a:r>
          </a:p>
          <a:p>
            <a:pPr marL="342900" indent="-342900">
              <a:buFont typeface="Arial" panose="020B0604020202020204" pitchFamily="34" charset="0"/>
              <a:buChar char="•"/>
            </a:pPr>
            <a:endParaRPr lang="en-US" sz="1400" b="1" dirty="0">
              <a:solidFill>
                <a:srgbClr val="00B050"/>
              </a:solidFill>
              <a:latin typeface="Myriad Pro"/>
            </a:endParaRPr>
          </a:p>
          <a:p>
            <a:pPr marL="342900" indent="-342900">
              <a:buFont typeface="Arial" panose="020B0604020202020204" pitchFamily="34" charset="0"/>
              <a:buChar char="•"/>
            </a:pPr>
            <a:r>
              <a:rPr lang="en-US" sz="2400" b="1" dirty="0">
                <a:solidFill>
                  <a:srgbClr val="0070C0"/>
                </a:solidFill>
                <a:latin typeface="Myriad Pro"/>
              </a:rPr>
              <a:t>Knowing yourself</a:t>
            </a:r>
          </a:p>
          <a:p>
            <a:endParaRPr lang="en-US" sz="1400" b="1" dirty="0">
              <a:solidFill>
                <a:srgbClr val="0070C0"/>
              </a:solidFill>
              <a:latin typeface="Myriad Pro"/>
            </a:endParaRPr>
          </a:p>
          <a:p>
            <a:pPr marL="342900" indent="-342900">
              <a:buFont typeface="Arial" panose="020B0604020202020204" pitchFamily="34" charset="0"/>
              <a:buChar char="•"/>
            </a:pPr>
            <a:r>
              <a:rPr lang="en-US" sz="2400" b="1" dirty="0">
                <a:solidFill>
                  <a:srgbClr val="00B050"/>
                </a:solidFill>
                <a:latin typeface="Myriad Pro"/>
              </a:rPr>
              <a:t>Being an effective team member</a:t>
            </a:r>
          </a:p>
          <a:p>
            <a:pPr marL="342900" indent="-342900">
              <a:buFont typeface="Arial" panose="020B0604020202020204" pitchFamily="34" charset="0"/>
              <a:buChar char="•"/>
            </a:pPr>
            <a:endParaRPr lang="en-US" sz="1400" b="1" dirty="0">
              <a:solidFill>
                <a:srgbClr val="00B050"/>
              </a:solidFill>
              <a:latin typeface="Myriad Pro"/>
            </a:endParaRPr>
          </a:p>
          <a:p>
            <a:pPr marL="342900" indent="-342900">
              <a:buFont typeface="Arial" panose="020B0604020202020204" pitchFamily="34" charset="0"/>
              <a:buChar char="•"/>
            </a:pPr>
            <a:r>
              <a:rPr lang="en-US" sz="2400" b="1" dirty="0">
                <a:solidFill>
                  <a:srgbClr val="0070C0"/>
                </a:solidFill>
                <a:latin typeface="Myriad Pro"/>
              </a:rPr>
              <a:t>Being an effective officer and committee chair</a:t>
            </a:r>
          </a:p>
        </p:txBody>
      </p:sp>
      <p:pic>
        <p:nvPicPr>
          <p:cNvPr id="9" name="Picture 8" descr="Graphical user interface&#10;&#10;Description automatically generated">
            <a:extLst>
              <a:ext uri="{FF2B5EF4-FFF2-40B4-BE49-F238E27FC236}">
                <a16:creationId xmlns:a16="http://schemas.microsoft.com/office/drawing/2014/main" id="{FE1D323F-6FFC-9143-103F-493124B984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9446" y="1457632"/>
            <a:ext cx="4038600" cy="522642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11708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153357" y="61119"/>
            <a:ext cx="8610600" cy="868362"/>
          </a:xfrm>
        </p:spPr>
        <p:txBody>
          <a:bodyPr>
            <a:noAutofit/>
          </a:bodyPr>
          <a:lstStyle/>
          <a:p>
            <a:pPr algn="ctr"/>
            <a:r>
              <a:rPr lang="en-US" sz="4000" dirty="0"/>
              <a:t>Service Toolkit</a:t>
            </a:r>
          </a:p>
        </p:txBody>
      </p:sp>
      <p:sp>
        <p:nvSpPr>
          <p:cNvPr id="6" name="TextBox 5">
            <a:extLst>
              <a:ext uri="{FF2B5EF4-FFF2-40B4-BE49-F238E27FC236}">
                <a16:creationId xmlns:a16="http://schemas.microsoft.com/office/drawing/2014/main" id="{8F2CADC1-65AD-4458-9481-5341BDDE7778}"/>
              </a:ext>
            </a:extLst>
          </p:cNvPr>
          <p:cNvSpPr txBox="1"/>
          <p:nvPr/>
        </p:nvSpPr>
        <p:spPr>
          <a:xfrm>
            <a:off x="7010400" y="6096000"/>
            <a:ext cx="1981200" cy="610528"/>
          </a:xfrm>
          <a:prstGeom prst="rect">
            <a:avLst/>
          </a:prstGeom>
          <a:solidFill>
            <a:schemeClr val="bg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B2401566-C133-4FC9-8878-8755B4F2D5F3}"/>
              </a:ext>
            </a:extLst>
          </p:cNvPr>
          <p:cNvSpPr txBox="1"/>
          <p:nvPr/>
        </p:nvSpPr>
        <p:spPr>
          <a:xfrm>
            <a:off x="312175" y="2019806"/>
            <a:ext cx="4148933" cy="4068743"/>
          </a:xfrm>
          <a:prstGeom prst="rect">
            <a:avLst/>
          </a:prstGeom>
          <a:noFill/>
        </p:spPr>
        <p:txBody>
          <a:bodyPr wrap="square" rtlCol="0">
            <a:spAutoFit/>
          </a:bodyPr>
          <a:lstStyle/>
          <a:p>
            <a:r>
              <a:rPr lang="en-US" sz="3200" b="1" i="0" dirty="0">
                <a:solidFill>
                  <a:srgbClr val="0070C0"/>
                </a:solidFill>
                <a:effectLst/>
                <a:latin typeface="myriad-pro"/>
              </a:rPr>
              <a:t>This toolkit teaches the skills of service and leads members &amp; officers through activities to implement effective and high-impact service projects.</a:t>
            </a:r>
            <a:endParaRPr lang="en-US" sz="3200" b="1" dirty="0">
              <a:solidFill>
                <a:srgbClr val="0070C0"/>
              </a:solidFill>
            </a:endParaRPr>
          </a:p>
        </p:txBody>
      </p:sp>
      <p:sp>
        <p:nvSpPr>
          <p:cNvPr id="11" name="TextBox 10">
            <a:extLst>
              <a:ext uri="{FF2B5EF4-FFF2-40B4-BE49-F238E27FC236}">
                <a16:creationId xmlns:a16="http://schemas.microsoft.com/office/drawing/2014/main" id="{8290158A-E1F4-43D9-99B1-4F2DB136B074}"/>
              </a:ext>
            </a:extLst>
          </p:cNvPr>
          <p:cNvSpPr txBox="1"/>
          <p:nvPr/>
        </p:nvSpPr>
        <p:spPr>
          <a:xfrm>
            <a:off x="304800" y="1219200"/>
            <a:ext cx="4966177" cy="461665"/>
          </a:xfrm>
          <a:prstGeom prst="rect">
            <a:avLst/>
          </a:prstGeom>
          <a:noFill/>
        </p:spPr>
        <p:txBody>
          <a:bodyPr wrap="square" rtlCol="0">
            <a:spAutoFit/>
          </a:bodyPr>
          <a:lstStyle/>
          <a:p>
            <a:r>
              <a:rPr lang="en-US" sz="2400" b="1" dirty="0"/>
              <a:t>Provided in program kit &amp; online</a:t>
            </a:r>
          </a:p>
        </p:txBody>
      </p:sp>
      <p:pic>
        <p:nvPicPr>
          <p:cNvPr id="4" name="Picture 3" descr="Graphical user interface, website&#10;&#10;Description automatically generated">
            <a:extLst>
              <a:ext uri="{FF2B5EF4-FFF2-40B4-BE49-F238E27FC236}">
                <a16:creationId xmlns:a16="http://schemas.microsoft.com/office/drawing/2014/main" id="{7F6E11A0-DD62-7AFB-0746-9613D5D982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921" y="1416452"/>
            <a:ext cx="4055184" cy="524788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997692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chart&#10;&#10;Description automatically generated">
            <a:extLst>
              <a:ext uri="{FF2B5EF4-FFF2-40B4-BE49-F238E27FC236}">
                <a16:creationId xmlns:a16="http://schemas.microsoft.com/office/drawing/2014/main" id="{A9D7A135-50BB-F339-DEBA-AEDC7DC336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6178" y="929481"/>
            <a:ext cx="3379863" cy="4373940"/>
          </a:xfrm>
          <a:prstGeom prst="rect">
            <a:avLst/>
          </a:prstGeom>
          <a:ln>
            <a:noFill/>
          </a:ln>
          <a:effectLst>
            <a:outerShdw blurRad="292100" dist="139700" dir="2700000" algn="tl" rotWithShape="0">
              <a:srgbClr val="333333">
                <a:alpha val="65000"/>
              </a:srgbClr>
            </a:outerShdw>
          </a:effectLst>
        </p:spPr>
      </p:pic>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153357" y="61119"/>
            <a:ext cx="8610600" cy="868362"/>
          </a:xfrm>
        </p:spPr>
        <p:txBody>
          <a:bodyPr>
            <a:noAutofit/>
          </a:bodyPr>
          <a:lstStyle/>
          <a:p>
            <a:pPr algn="ctr"/>
            <a:r>
              <a:rPr lang="en-US" sz="4000" dirty="0"/>
              <a:t>Stickers</a:t>
            </a:r>
          </a:p>
        </p:txBody>
      </p:sp>
      <p:sp>
        <p:nvSpPr>
          <p:cNvPr id="6" name="TextBox 5">
            <a:extLst>
              <a:ext uri="{FF2B5EF4-FFF2-40B4-BE49-F238E27FC236}">
                <a16:creationId xmlns:a16="http://schemas.microsoft.com/office/drawing/2014/main" id="{8F2CADC1-65AD-4458-9481-5341BDDE7778}"/>
              </a:ext>
            </a:extLst>
          </p:cNvPr>
          <p:cNvSpPr txBox="1"/>
          <p:nvPr/>
        </p:nvSpPr>
        <p:spPr>
          <a:xfrm>
            <a:off x="7010400" y="6096000"/>
            <a:ext cx="1981200" cy="610528"/>
          </a:xfrm>
          <a:prstGeom prst="rect">
            <a:avLst/>
          </a:prstGeom>
          <a:solidFill>
            <a:schemeClr val="bg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B2401566-C133-4FC9-8878-8755B4F2D5F3}"/>
              </a:ext>
            </a:extLst>
          </p:cNvPr>
          <p:cNvSpPr txBox="1"/>
          <p:nvPr/>
        </p:nvSpPr>
        <p:spPr>
          <a:xfrm>
            <a:off x="331895" y="2133600"/>
            <a:ext cx="3295141" cy="3046988"/>
          </a:xfrm>
          <a:prstGeom prst="rect">
            <a:avLst/>
          </a:prstGeom>
          <a:noFill/>
        </p:spPr>
        <p:txBody>
          <a:bodyPr wrap="square" rtlCol="0">
            <a:spAutoFit/>
          </a:bodyPr>
          <a:lstStyle/>
          <a:p>
            <a:r>
              <a:rPr lang="en-US" sz="3200" b="1" dirty="0">
                <a:solidFill>
                  <a:srgbClr val="0079C1"/>
                </a:solidFill>
              </a:rPr>
              <a:t>Members and officers receive stickers to place on their favorite Builders Club gear.</a:t>
            </a:r>
          </a:p>
        </p:txBody>
      </p:sp>
      <p:sp>
        <p:nvSpPr>
          <p:cNvPr id="11" name="TextBox 10">
            <a:extLst>
              <a:ext uri="{FF2B5EF4-FFF2-40B4-BE49-F238E27FC236}">
                <a16:creationId xmlns:a16="http://schemas.microsoft.com/office/drawing/2014/main" id="{8290158A-E1F4-43D9-99B1-4F2DB136B074}"/>
              </a:ext>
            </a:extLst>
          </p:cNvPr>
          <p:cNvSpPr txBox="1"/>
          <p:nvPr/>
        </p:nvSpPr>
        <p:spPr>
          <a:xfrm>
            <a:off x="304800" y="1219200"/>
            <a:ext cx="4966177" cy="461665"/>
          </a:xfrm>
          <a:prstGeom prst="rect">
            <a:avLst/>
          </a:prstGeom>
          <a:noFill/>
        </p:spPr>
        <p:txBody>
          <a:bodyPr wrap="square" rtlCol="0">
            <a:spAutoFit/>
          </a:bodyPr>
          <a:lstStyle/>
          <a:p>
            <a:r>
              <a:rPr lang="en-US" sz="2400" b="1" dirty="0"/>
              <a:t>Provided in program kit</a:t>
            </a:r>
          </a:p>
        </p:txBody>
      </p:sp>
      <p:pic>
        <p:nvPicPr>
          <p:cNvPr id="3" name="Picture 2" descr="Graphical user interface&#10;&#10;Description automatically generated">
            <a:extLst>
              <a:ext uri="{FF2B5EF4-FFF2-40B4-BE49-F238E27FC236}">
                <a16:creationId xmlns:a16="http://schemas.microsoft.com/office/drawing/2014/main" id="{868863D2-E7CD-047A-AB02-B800ADDFE6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4995" y="1909465"/>
            <a:ext cx="3131114" cy="405203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972327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2FEC8D-1200-4774-AB6E-3A31372F6A9D}"/>
              </a:ext>
            </a:extLst>
          </p:cNvPr>
          <p:cNvSpPr/>
          <p:nvPr/>
        </p:nvSpPr>
        <p:spPr>
          <a:xfrm>
            <a:off x="7086600" y="6248400"/>
            <a:ext cx="1905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2" name="Title 1">
            <a:extLst>
              <a:ext uri="{FF2B5EF4-FFF2-40B4-BE49-F238E27FC236}">
                <a16:creationId xmlns:a16="http://schemas.microsoft.com/office/drawing/2014/main" id="{9BB36F15-8540-4B91-95BD-8019D07DEAF8}"/>
              </a:ext>
            </a:extLst>
          </p:cNvPr>
          <p:cNvSpPr>
            <a:spLocks noGrp="1"/>
          </p:cNvSpPr>
          <p:nvPr>
            <p:ph type="title"/>
          </p:nvPr>
        </p:nvSpPr>
        <p:spPr>
          <a:xfrm>
            <a:off x="267931" y="143121"/>
            <a:ext cx="8603224" cy="868362"/>
          </a:xfrm>
        </p:spPr>
        <p:txBody>
          <a:bodyPr>
            <a:noAutofit/>
          </a:bodyPr>
          <a:lstStyle/>
          <a:p>
            <a:r>
              <a:rPr lang="en-US" sz="4000" dirty="0">
                <a:latin typeface="Verdana"/>
                <a:ea typeface="Verdana"/>
              </a:rPr>
              <a:t>Member Recruitment Posters</a:t>
            </a:r>
          </a:p>
        </p:txBody>
      </p:sp>
      <p:sp>
        <p:nvSpPr>
          <p:cNvPr id="3" name="TextBox 2">
            <a:extLst>
              <a:ext uri="{FF2B5EF4-FFF2-40B4-BE49-F238E27FC236}">
                <a16:creationId xmlns:a16="http://schemas.microsoft.com/office/drawing/2014/main" id="{36BAC2D3-6C91-F6E1-22D7-59048C19D5CF}"/>
              </a:ext>
            </a:extLst>
          </p:cNvPr>
          <p:cNvSpPr txBox="1"/>
          <p:nvPr/>
        </p:nvSpPr>
        <p:spPr>
          <a:xfrm>
            <a:off x="505325" y="2466715"/>
            <a:ext cx="3584275" cy="2677656"/>
          </a:xfrm>
          <a:prstGeom prst="rect">
            <a:avLst/>
          </a:prstGeom>
          <a:noFill/>
        </p:spPr>
        <p:txBody>
          <a:bodyPr wrap="square" rtlCol="0">
            <a:spAutoFit/>
          </a:bodyPr>
          <a:lstStyle/>
          <a:p>
            <a:r>
              <a:rPr lang="en-US" sz="2800" b="1" dirty="0">
                <a:solidFill>
                  <a:srgbClr val="0070C0"/>
                </a:solidFill>
              </a:rPr>
              <a:t>Member recruitment posters are provided in the program kit and several downloadable versions are available online. </a:t>
            </a:r>
          </a:p>
        </p:txBody>
      </p:sp>
      <p:pic>
        <p:nvPicPr>
          <p:cNvPr id="6" name="Picture 5" descr="Graphical user interface, website&#10;&#10;Description automatically generated">
            <a:extLst>
              <a:ext uri="{FF2B5EF4-FFF2-40B4-BE49-F238E27FC236}">
                <a16:creationId xmlns:a16="http://schemas.microsoft.com/office/drawing/2014/main" id="{61F935D0-C246-9ABF-F9D4-7CBB55FF24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2666" y="1355612"/>
            <a:ext cx="4139999" cy="535654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6264018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2FEC8D-1200-4774-AB6E-3A31372F6A9D}"/>
              </a:ext>
            </a:extLst>
          </p:cNvPr>
          <p:cNvSpPr/>
          <p:nvPr/>
        </p:nvSpPr>
        <p:spPr>
          <a:xfrm>
            <a:off x="7086600" y="6248400"/>
            <a:ext cx="1905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2" name="Title 1">
            <a:extLst>
              <a:ext uri="{FF2B5EF4-FFF2-40B4-BE49-F238E27FC236}">
                <a16:creationId xmlns:a16="http://schemas.microsoft.com/office/drawing/2014/main" id="{9BB36F15-8540-4B91-95BD-8019D07DEAF8}"/>
              </a:ext>
            </a:extLst>
          </p:cNvPr>
          <p:cNvSpPr>
            <a:spLocks noGrp="1"/>
          </p:cNvSpPr>
          <p:nvPr>
            <p:ph type="title"/>
          </p:nvPr>
        </p:nvSpPr>
        <p:spPr>
          <a:xfrm>
            <a:off x="1917290" y="100263"/>
            <a:ext cx="6845710" cy="868362"/>
          </a:xfrm>
        </p:spPr>
        <p:txBody>
          <a:bodyPr>
            <a:normAutofit/>
          </a:bodyPr>
          <a:lstStyle/>
          <a:p>
            <a:r>
              <a:rPr lang="en-US" sz="4000" dirty="0">
                <a:latin typeface="Verdana"/>
                <a:ea typeface="Verdana"/>
              </a:rPr>
              <a:t>Online Resources</a:t>
            </a:r>
          </a:p>
        </p:txBody>
      </p:sp>
      <p:pic>
        <p:nvPicPr>
          <p:cNvPr id="7" name="Picture 6" descr="A person smiling at the camera&#10;&#10;Description automatically generated with low confidence">
            <a:extLst>
              <a:ext uri="{FF2B5EF4-FFF2-40B4-BE49-F238E27FC236}">
                <a16:creationId xmlns:a16="http://schemas.microsoft.com/office/drawing/2014/main" id="{62DF6178-105B-E18D-D767-8E4472E28A26}"/>
              </a:ext>
            </a:extLst>
          </p:cNvPr>
          <p:cNvPicPr>
            <a:picLocks noChangeAspect="1"/>
          </p:cNvPicPr>
          <p:nvPr/>
        </p:nvPicPr>
        <p:blipFill rotWithShape="1">
          <a:blip r:embed="rId4">
            <a:extLst>
              <a:ext uri="{28A0092B-C50C-407E-A947-70E740481C1C}">
                <a14:useLocalDpi xmlns:a14="http://schemas.microsoft.com/office/drawing/2010/main" val="0"/>
              </a:ext>
            </a:extLst>
          </a:blip>
          <a:srcRect t="606" r="9249"/>
          <a:stretch/>
        </p:blipFill>
        <p:spPr>
          <a:xfrm>
            <a:off x="0" y="1600200"/>
            <a:ext cx="9144000" cy="5257800"/>
          </a:xfrm>
          <a:prstGeom prst="rect">
            <a:avLst/>
          </a:prstGeom>
        </p:spPr>
      </p:pic>
    </p:spTree>
    <p:custDataLst>
      <p:tags r:id="rId1"/>
    </p:custDataLst>
    <p:extLst>
      <p:ext uri="{BB962C8B-B14F-4D97-AF65-F5344CB8AC3E}">
        <p14:creationId xmlns:p14="http://schemas.microsoft.com/office/powerpoint/2010/main" val="202274121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1565787" y="304799"/>
            <a:ext cx="6400800"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Verdana"/>
                <a:ea typeface="Verdana"/>
                <a:cs typeface="Arial"/>
              </a:rPr>
              <a:t>Builders Club Website</a:t>
            </a:r>
          </a:p>
        </p:txBody>
      </p:sp>
      <p:sp>
        <p:nvSpPr>
          <p:cNvPr id="4" name="TextBox 3">
            <a:extLst>
              <a:ext uri="{FF2B5EF4-FFF2-40B4-BE49-F238E27FC236}">
                <a16:creationId xmlns:a16="http://schemas.microsoft.com/office/drawing/2014/main" id="{9A349180-1B6D-F1C0-7B46-AF248B0E216E}"/>
              </a:ext>
            </a:extLst>
          </p:cNvPr>
          <p:cNvSpPr txBox="1"/>
          <p:nvPr/>
        </p:nvSpPr>
        <p:spPr>
          <a:xfrm>
            <a:off x="3200400" y="1258829"/>
            <a:ext cx="3124200"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Visit BuildersClub.org</a:t>
            </a:r>
          </a:p>
        </p:txBody>
      </p:sp>
      <p:pic>
        <p:nvPicPr>
          <p:cNvPr id="7" name="Picture 6" descr="A group of people posing for a photo&#10;&#10;Description automatically generated">
            <a:extLst>
              <a:ext uri="{FF2B5EF4-FFF2-40B4-BE49-F238E27FC236}">
                <a16:creationId xmlns:a16="http://schemas.microsoft.com/office/drawing/2014/main" id="{07C89D5D-39A6-F07D-383E-E0EEFB36D697}"/>
              </a:ext>
            </a:extLst>
          </p:cNvPr>
          <p:cNvPicPr>
            <a:picLocks noChangeAspect="1"/>
          </p:cNvPicPr>
          <p:nvPr/>
        </p:nvPicPr>
        <p:blipFill rotWithShape="1">
          <a:blip r:embed="rId4">
            <a:extLst>
              <a:ext uri="{28A0092B-C50C-407E-A947-70E740481C1C}">
                <a14:useLocalDpi xmlns:a14="http://schemas.microsoft.com/office/drawing/2010/main" val="0"/>
              </a:ext>
            </a:extLst>
          </a:blip>
          <a:srcRect l="5833" t="8751" r="11666" b="7024"/>
          <a:stretch/>
        </p:blipFill>
        <p:spPr>
          <a:xfrm>
            <a:off x="304800" y="1991054"/>
            <a:ext cx="8534400" cy="475248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62142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589936" y="405053"/>
            <a:ext cx="8096864" cy="48052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Verdana"/>
                <a:ea typeface="Verdana"/>
                <a:cs typeface="Arial"/>
              </a:rPr>
              <a:t>Builders Club Advisor Page</a:t>
            </a:r>
          </a:p>
        </p:txBody>
      </p:sp>
      <p:sp>
        <p:nvSpPr>
          <p:cNvPr id="7" name="TextBox 6">
            <a:extLst>
              <a:ext uri="{FF2B5EF4-FFF2-40B4-BE49-F238E27FC236}">
                <a16:creationId xmlns:a16="http://schemas.microsoft.com/office/drawing/2014/main" id="{74767545-8A7A-1669-9DDE-B1878603F868}"/>
              </a:ext>
            </a:extLst>
          </p:cNvPr>
          <p:cNvSpPr txBox="1"/>
          <p:nvPr/>
        </p:nvSpPr>
        <p:spPr>
          <a:xfrm>
            <a:off x="6629400" y="6019800"/>
            <a:ext cx="2438400" cy="685800"/>
          </a:xfrm>
          <a:prstGeom prst="rect">
            <a:avLst/>
          </a:prstGeom>
          <a:solidFill>
            <a:schemeClr val="bg1"/>
          </a:solidFill>
          <a:ln>
            <a:solidFill>
              <a:schemeClr val="bg1"/>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8974AB41-F4E9-7D2A-8B0B-5060D14B9809}"/>
              </a:ext>
            </a:extLst>
          </p:cNvPr>
          <p:cNvSpPr txBox="1"/>
          <p:nvPr/>
        </p:nvSpPr>
        <p:spPr>
          <a:xfrm>
            <a:off x="3429000" y="1207339"/>
            <a:ext cx="3981450" cy="400110"/>
          </a:xfrm>
          <a:prstGeom prst="rect">
            <a:avLst/>
          </a:prstGeom>
          <a:noFill/>
        </p:spPr>
        <p:txBody>
          <a:bodyPr wrap="square" rtlCol="0">
            <a:spAutoFit/>
          </a:bodyPr>
          <a:lstStyle/>
          <a:p>
            <a:r>
              <a:rPr lang="en-US" sz="2000" b="1" dirty="0"/>
              <a:t>BuildersClub.org/advisors</a:t>
            </a:r>
          </a:p>
        </p:txBody>
      </p:sp>
      <p:pic>
        <p:nvPicPr>
          <p:cNvPr id="11" name="Picture 10" descr="Graphical user interface, text, application&#10;&#10;Description automatically generated">
            <a:extLst>
              <a:ext uri="{FF2B5EF4-FFF2-40B4-BE49-F238E27FC236}">
                <a16:creationId xmlns:a16="http://schemas.microsoft.com/office/drawing/2014/main" id="{27D4E4CD-35A7-AD24-3659-2FAFC40DA131}"/>
              </a:ext>
            </a:extLst>
          </p:cNvPr>
          <p:cNvPicPr>
            <a:picLocks noChangeAspect="1"/>
          </p:cNvPicPr>
          <p:nvPr/>
        </p:nvPicPr>
        <p:blipFill rotWithShape="1">
          <a:blip r:embed="rId4">
            <a:extLst>
              <a:ext uri="{28A0092B-C50C-407E-A947-70E740481C1C}">
                <a14:useLocalDpi xmlns:a14="http://schemas.microsoft.com/office/drawing/2010/main" val="0"/>
              </a:ext>
            </a:extLst>
          </a:blip>
          <a:srcRect l="2500" t="8358" r="4167" b="10278"/>
          <a:stretch/>
        </p:blipFill>
        <p:spPr>
          <a:xfrm>
            <a:off x="173918" y="2123268"/>
            <a:ext cx="8835485" cy="4201332"/>
          </a:xfrm>
          <a:prstGeom prst="rect">
            <a:avLst/>
          </a:prstGeom>
          <a:ln>
            <a:noFill/>
          </a:ln>
          <a:effectLst>
            <a:outerShdw blurRad="292100" dist="139700" dir="2700000" algn="tl" rotWithShape="0">
              <a:srgbClr val="333333">
                <a:alpha val="65000"/>
              </a:srgbClr>
            </a:outerShdw>
          </a:effectLst>
        </p:spPr>
      </p:pic>
      <p:sp>
        <p:nvSpPr>
          <p:cNvPr id="9" name="Oval 8">
            <a:extLst>
              <a:ext uri="{FF2B5EF4-FFF2-40B4-BE49-F238E27FC236}">
                <a16:creationId xmlns:a16="http://schemas.microsoft.com/office/drawing/2014/main" id="{2BB2D382-12B3-F4F2-4D2B-EA60533B3A07}"/>
              </a:ext>
            </a:extLst>
          </p:cNvPr>
          <p:cNvSpPr/>
          <p:nvPr/>
        </p:nvSpPr>
        <p:spPr>
          <a:xfrm>
            <a:off x="3962401" y="2334417"/>
            <a:ext cx="457200" cy="33258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53177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2698955" y="292510"/>
            <a:ext cx="4191000"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Verdana"/>
                <a:ea typeface="Verdana"/>
                <a:cs typeface="Arial"/>
              </a:rPr>
              <a:t>Meeting Kits</a:t>
            </a:r>
          </a:p>
        </p:txBody>
      </p:sp>
      <p:pic>
        <p:nvPicPr>
          <p:cNvPr id="4" name="Picture 3" descr="Graphical user interface, website&#10;&#10;Description automatically generated">
            <a:extLst>
              <a:ext uri="{FF2B5EF4-FFF2-40B4-BE49-F238E27FC236}">
                <a16:creationId xmlns:a16="http://schemas.microsoft.com/office/drawing/2014/main" id="{5C097109-2808-1ACF-18E8-D4A77DFACB85}"/>
              </a:ext>
            </a:extLst>
          </p:cNvPr>
          <p:cNvPicPr>
            <a:picLocks noChangeAspect="1"/>
          </p:cNvPicPr>
          <p:nvPr/>
        </p:nvPicPr>
        <p:blipFill rotWithShape="1">
          <a:blip r:embed="rId4">
            <a:extLst>
              <a:ext uri="{28A0092B-C50C-407E-A947-70E740481C1C}">
                <a14:useLocalDpi xmlns:a14="http://schemas.microsoft.com/office/drawing/2010/main" val="0"/>
              </a:ext>
            </a:extLst>
          </a:blip>
          <a:srcRect l="5000" t="7222" r="8333" b="7222"/>
          <a:stretch/>
        </p:blipFill>
        <p:spPr>
          <a:xfrm>
            <a:off x="114300" y="1905000"/>
            <a:ext cx="8915400" cy="4800600"/>
          </a:xfrm>
          <a:prstGeom prst="rect">
            <a:avLst/>
          </a:prstGeom>
          <a:ln>
            <a:noFill/>
          </a:ln>
          <a:effectLst>
            <a:outerShdw blurRad="292100" dist="139700" dir="2700000" algn="tl" rotWithShape="0">
              <a:srgbClr val="333333">
                <a:alpha val="65000"/>
              </a:srgbClr>
            </a:outerShdw>
          </a:effectLst>
        </p:spPr>
      </p:pic>
      <p:sp>
        <p:nvSpPr>
          <p:cNvPr id="2" name="Oval 1">
            <a:extLst>
              <a:ext uri="{FF2B5EF4-FFF2-40B4-BE49-F238E27FC236}">
                <a16:creationId xmlns:a16="http://schemas.microsoft.com/office/drawing/2014/main" id="{46609BEE-8C2E-B922-B757-3F55D4CB41EB}"/>
              </a:ext>
            </a:extLst>
          </p:cNvPr>
          <p:cNvSpPr/>
          <p:nvPr/>
        </p:nvSpPr>
        <p:spPr>
          <a:xfrm>
            <a:off x="5105400" y="2133600"/>
            <a:ext cx="800746" cy="37176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4083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29361C-DD53-4F72-9257-B1BDC89746EF}"/>
              </a:ext>
            </a:extLst>
          </p:cNvPr>
          <p:cNvSpPr>
            <a:spLocks noGrp="1"/>
          </p:cNvSpPr>
          <p:nvPr>
            <p:ph type="title"/>
          </p:nvPr>
        </p:nvSpPr>
        <p:spPr>
          <a:xfrm>
            <a:off x="2202426" y="179439"/>
            <a:ext cx="5486400" cy="868362"/>
          </a:xfrm>
        </p:spPr>
        <p:txBody>
          <a:bodyPr>
            <a:normAutofit/>
          </a:bodyPr>
          <a:lstStyle/>
          <a:p>
            <a:r>
              <a:rPr lang="en-US" sz="4000" dirty="0">
                <a:latin typeface="Arial"/>
                <a:cs typeface="Arial"/>
              </a:rPr>
              <a:t>Virtual Key Leader</a:t>
            </a:r>
            <a:r>
              <a:rPr lang="en-US" dirty="0">
                <a:latin typeface="Arial"/>
                <a:cs typeface="Arial"/>
              </a:rPr>
              <a:t> </a:t>
            </a:r>
            <a:endParaRPr lang="en-US" dirty="0">
              <a:latin typeface="Arial" panose="020B0604020202020204" pitchFamily="34" charset="0"/>
              <a:cs typeface="Arial" panose="020B0604020202020204" pitchFamily="34" charset="0"/>
            </a:endParaRPr>
          </a:p>
        </p:txBody>
      </p:sp>
      <p:pic>
        <p:nvPicPr>
          <p:cNvPr id="13" name="Graphic 12" descr="Classroom">
            <a:extLst>
              <a:ext uri="{FF2B5EF4-FFF2-40B4-BE49-F238E27FC236}">
                <a16:creationId xmlns:a16="http://schemas.microsoft.com/office/drawing/2014/main" id="{BEC8D0B2-8DDD-4A00-B407-DC48829753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488" y="3206266"/>
            <a:ext cx="1754783" cy="1754783"/>
          </a:xfrm>
          <a:prstGeom prst="rect">
            <a:avLst/>
          </a:prstGeom>
        </p:spPr>
      </p:pic>
      <p:pic>
        <p:nvPicPr>
          <p:cNvPr id="14" name="Graphic 13" descr="Desk">
            <a:extLst>
              <a:ext uri="{FF2B5EF4-FFF2-40B4-BE49-F238E27FC236}">
                <a16:creationId xmlns:a16="http://schemas.microsoft.com/office/drawing/2014/main" id="{28541B56-6772-4250-9C37-9271F84B5C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62200" y="3206266"/>
            <a:ext cx="1727252" cy="1727252"/>
          </a:xfrm>
          <a:prstGeom prst="rect">
            <a:avLst/>
          </a:prstGeom>
        </p:spPr>
      </p:pic>
      <p:pic>
        <p:nvPicPr>
          <p:cNvPr id="15" name="Graphic 14" descr="Neighborhood">
            <a:extLst>
              <a:ext uri="{FF2B5EF4-FFF2-40B4-BE49-F238E27FC236}">
                <a16:creationId xmlns:a16="http://schemas.microsoft.com/office/drawing/2014/main" id="{BC1C116C-D531-4691-9B0C-3521D0A05F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72000" y="3206266"/>
            <a:ext cx="1663261" cy="1663261"/>
          </a:xfrm>
          <a:prstGeom prst="rect">
            <a:avLst/>
          </a:prstGeom>
        </p:spPr>
      </p:pic>
      <p:pic>
        <p:nvPicPr>
          <p:cNvPr id="16" name="Graphic 15" descr="Advertising">
            <a:extLst>
              <a:ext uri="{FF2B5EF4-FFF2-40B4-BE49-F238E27FC236}">
                <a16:creationId xmlns:a16="http://schemas.microsoft.com/office/drawing/2014/main" id="{F872C6A0-733A-4189-B576-61EFBEEF4CC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69182" y="3270257"/>
            <a:ext cx="1663261" cy="1663261"/>
          </a:xfrm>
          <a:prstGeom prst="rect">
            <a:avLst/>
          </a:prstGeom>
        </p:spPr>
      </p:pic>
      <p:sp>
        <p:nvSpPr>
          <p:cNvPr id="17" name="TextBox 16">
            <a:extLst>
              <a:ext uri="{FF2B5EF4-FFF2-40B4-BE49-F238E27FC236}">
                <a16:creationId xmlns:a16="http://schemas.microsoft.com/office/drawing/2014/main" id="{5CEA0465-BFA7-49A9-8F2C-EBB65DB230E3}"/>
              </a:ext>
            </a:extLst>
          </p:cNvPr>
          <p:cNvSpPr txBox="1"/>
          <p:nvPr/>
        </p:nvSpPr>
        <p:spPr>
          <a:xfrm>
            <a:off x="-17534" y="5007901"/>
            <a:ext cx="1981200"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Class/</a:t>
            </a:r>
          </a:p>
          <a:p>
            <a:pPr algn="ctr"/>
            <a:r>
              <a:rPr lang="en-US" b="1" dirty="0">
                <a:latin typeface="Arial" panose="020B0604020202020204" pitchFamily="34" charset="0"/>
                <a:cs typeface="Arial" panose="020B0604020202020204" pitchFamily="34" charset="0"/>
              </a:rPr>
              <a:t>Meeting</a:t>
            </a:r>
          </a:p>
        </p:txBody>
      </p:sp>
      <p:sp>
        <p:nvSpPr>
          <p:cNvPr id="18" name="TextBox 17">
            <a:extLst>
              <a:ext uri="{FF2B5EF4-FFF2-40B4-BE49-F238E27FC236}">
                <a16:creationId xmlns:a16="http://schemas.microsoft.com/office/drawing/2014/main" id="{306CF597-2C2F-47FD-A393-F24E2BB2446E}"/>
              </a:ext>
            </a:extLst>
          </p:cNvPr>
          <p:cNvSpPr txBox="1"/>
          <p:nvPr/>
        </p:nvSpPr>
        <p:spPr>
          <a:xfrm>
            <a:off x="2209800" y="5025009"/>
            <a:ext cx="1825283"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Independent</a:t>
            </a:r>
          </a:p>
          <a:p>
            <a:pPr algn="ctr"/>
            <a:r>
              <a:rPr lang="en-US" b="1" dirty="0">
                <a:latin typeface="Arial" panose="020B0604020202020204" pitchFamily="34" charset="0"/>
                <a:cs typeface="Arial" panose="020B0604020202020204" pitchFamily="34" charset="0"/>
              </a:rPr>
              <a:t>Study</a:t>
            </a:r>
          </a:p>
        </p:txBody>
      </p:sp>
      <p:sp>
        <p:nvSpPr>
          <p:cNvPr id="19" name="TextBox 18">
            <a:extLst>
              <a:ext uri="{FF2B5EF4-FFF2-40B4-BE49-F238E27FC236}">
                <a16:creationId xmlns:a16="http://schemas.microsoft.com/office/drawing/2014/main" id="{5C649468-48F5-4122-AFF5-D7DB8A1790C5}"/>
              </a:ext>
            </a:extLst>
          </p:cNvPr>
          <p:cNvSpPr txBox="1"/>
          <p:nvPr/>
        </p:nvSpPr>
        <p:spPr>
          <a:xfrm>
            <a:off x="4264891" y="5025009"/>
            <a:ext cx="2359847"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Family/Community</a:t>
            </a:r>
          </a:p>
          <a:p>
            <a:pPr algn="ctr"/>
            <a:r>
              <a:rPr lang="en-US" b="1" dirty="0">
                <a:latin typeface="Arial" panose="020B0604020202020204" pitchFamily="34" charset="0"/>
                <a:cs typeface="Arial" panose="020B0604020202020204" pitchFamily="34" charset="0"/>
              </a:rPr>
              <a:t>Activity</a:t>
            </a:r>
          </a:p>
        </p:txBody>
      </p:sp>
      <p:sp>
        <p:nvSpPr>
          <p:cNvPr id="20" name="TextBox 19">
            <a:extLst>
              <a:ext uri="{FF2B5EF4-FFF2-40B4-BE49-F238E27FC236}">
                <a16:creationId xmlns:a16="http://schemas.microsoft.com/office/drawing/2014/main" id="{317715C0-A936-4EE6-8F40-64F8A83560B3}"/>
              </a:ext>
            </a:extLst>
          </p:cNvPr>
          <p:cNvSpPr txBox="1"/>
          <p:nvPr/>
        </p:nvSpPr>
        <p:spPr>
          <a:xfrm>
            <a:off x="6624738" y="4869527"/>
            <a:ext cx="2570871"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Promotional/</a:t>
            </a:r>
          </a:p>
          <a:p>
            <a:pPr algn="ctr"/>
            <a:r>
              <a:rPr lang="en-US" b="1" dirty="0">
                <a:latin typeface="Arial" panose="020B0604020202020204" pitchFamily="34" charset="0"/>
                <a:cs typeface="Arial" panose="020B0604020202020204" pitchFamily="34" charset="0"/>
              </a:rPr>
              <a:t>Marketing</a:t>
            </a:r>
          </a:p>
        </p:txBody>
      </p:sp>
      <p:sp>
        <p:nvSpPr>
          <p:cNvPr id="2" name="TextBox 1">
            <a:extLst>
              <a:ext uri="{FF2B5EF4-FFF2-40B4-BE49-F238E27FC236}">
                <a16:creationId xmlns:a16="http://schemas.microsoft.com/office/drawing/2014/main" id="{56A502BB-FFE5-A0CA-9A50-72EC9580BDAC}"/>
              </a:ext>
            </a:extLst>
          </p:cNvPr>
          <p:cNvSpPr txBox="1"/>
          <p:nvPr/>
        </p:nvSpPr>
        <p:spPr>
          <a:xfrm>
            <a:off x="298231" y="1995166"/>
            <a:ext cx="8547538"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Builders Club members can enroll in Kiwanis’ free online leadership training course. </a:t>
            </a:r>
          </a:p>
        </p:txBody>
      </p:sp>
      <p:sp>
        <p:nvSpPr>
          <p:cNvPr id="3" name="TextBox 2">
            <a:extLst>
              <a:ext uri="{FF2B5EF4-FFF2-40B4-BE49-F238E27FC236}">
                <a16:creationId xmlns:a16="http://schemas.microsoft.com/office/drawing/2014/main" id="{A71FA250-7ECD-4C92-BDA3-B2039EADB5A6}"/>
              </a:ext>
            </a:extLst>
          </p:cNvPr>
          <p:cNvSpPr txBox="1"/>
          <p:nvPr/>
        </p:nvSpPr>
        <p:spPr>
          <a:xfrm>
            <a:off x="2388031" y="1271845"/>
            <a:ext cx="4487091"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Kiwanis.org/VirtualKeyLeader</a:t>
            </a:r>
          </a:p>
        </p:txBody>
      </p:sp>
    </p:spTree>
    <p:custDataLst>
      <p:tags r:id="rId1"/>
    </p:custDataLst>
    <p:extLst>
      <p:ext uri="{BB962C8B-B14F-4D97-AF65-F5344CB8AC3E}">
        <p14:creationId xmlns:p14="http://schemas.microsoft.com/office/powerpoint/2010/main" val="275433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Key Leader</a:t>
            </a:r>
          </a:p>
        </p:txBody>
      </p:sp>
      <p:pic>
        <p:nvPicPr>
          <p:cNvPr id="3" name="Picture 2">
            <a:extLst>
              <a:ext uri="{FF2B5EF4-FFF2-40B4-BE49-F238E27FC236}">
                <a16:creationId xmlns:a16="http://schemas.microsoft.com/office/drawing/2014/main" id="{B87198D7-22F9-4CBA-95AD-7E6DE51E5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201" y="2525405"/>
            <a:ext cx="6222462" cy="4216021"/>
          </a:xfrm>
          <a:prstGeom prst="rect">
            <a:avLst/>
          </a:prstGeom>
        </p:spPr>
      </p:pic>
      <p:pic>
        <p:nvPicPr>
          <p:cNvPr id="10" name="Picture 2" descr="http://www.kiwanis.org/docs/default-source/marketing-and-pr/logos/key-leader-logos/logo_keyleader_stacked_blue_cmyk.jpg?sfvrsn=4">
            <a:extLst>
              <a:ext uri="{FF2B5EF4-FFF2-40B4-BE49-F238E27FC236}">
                <a16:creationId xmlns:a16="http://schemas.microsoft.com/office/drawing/2014/main" id="{5CFBD62F-E60E-4909-8336-3D67EC63C657}"/>
              </a:ext>
            </a:extLst>
          </p:cNvPr>
          <p:cNvPicPr>
            <a:picLocks noChangeAspect="1" noChangeArrowheads="1"/>
          </p:cNvPicPr>
          <p:nvPr/>
        </p:nvPicPr>
        <p:blipFill>
          <a:blip r:embed="rId5" cstate="print"/>
          <a:srcRect/>
          <a:stretch>
            <a:fillRect/>
          </a:stretch>
        </p:blipFill>
        <p:spPr bwMode="auto">
          <a:xfrm>
            <a:off x="228600" y="1905000"/>
            <a:ext cx="2514600" cy="1010113"/>
          </a:xfrm>
          <a:prstGeom prst="rect">
            <a:avLst/>
          </a:prstGeom>
          <a:noFill/>
        </p:spPr>
      </p:pic>
      <p:sp>
        <p:nvSpPr>
          <p:cNvPr id="11" name="Rectangle 10">
            <a:extLst>
              <a:ext uri="{FF2B5EF4-FFF2-40B4-BE49-F238E27FC236}">
                <a16:creationId xmlns:a16="http://schemas.microsoft.com/office/drawing/2014/main" id="{AE42ABCD-F64A-42EF-88E7-039A262FA5BB}"/>
              </a:ext>
            </a:extLst>
          </p:cNvPr>
          <p:cNvSpPr/>
          <p:nvPr/>
        </p:nvSpPr>
        <p:spPr>
          <a:xfrm>
            <a:off x="94531" y="3215319"/>
            <a:ext cx="2857500" cy="830997"/>
          </a:xfrm>
          <a:prstGeom prst="rect">
            <a:avLst/>
          </a:prstGeom>
        </p:spPr>
        <p:txBody>
          <a:bodyPr wrap="square">
            <a:spAutoFit/>
          </a:bodyPr>
          <a:lstStyle/>
          <a:p>
            <a:r>
              <a:rPr lang="en-US" sz="1600" b="1" dirty="0">
                <a:solidFill>
                  <a:schemeClr val="tx2">
                    <a:lumMod val="60000"/>
                    <a:lumOff val="40000"/>
                  </a:schemeClr>
                </a:solidFill>
                <a:latin typeface="Myriad Pro"/>
              </a:rPr>
              <a:t>Secondary/high School</a:t>
            </a:r>
          </a:p>
          <a:p>
            <a:r>
              <a:rPr lang="en-US" sz="1600" b="1" dirty="0">
                <a:solidFill>
                  <a:schemeClr val="tx2">
                    <a:lumMod val="60000"/>
                    <a:lumOff val="40000"/>
                  </a:schemeClr>
                </a:solidFill>
                <a:latin typeface="Myriad Pro"/>
              </a:rPr>
              <a:t>Ages 14-19 </a:t>
            </a:r>
          </a:p>
          <a:p>
            <a:r>
              <a:rPr lang="en-US" sz="1600" b="1" dirty="0">
                <a:solidFill>
                  <a:schemeClr val="tx2">
                    <a:lumMod val="60000"/>
                    <a:lumOff val="40000"/>
                  </a:schemeClr>
                </a:solidFill>
                <a:latin typeface="Myriad Pro"/>
              </a:rPr>
              <a:t>key-leader.org</a:t>
            </a:r>
          </a:p>
        </p:txBody>
      </p:sp>
      <p:sp>
        <p:nvSpPr>
          <p:cNvPr id="13" name="Rectangle 12">
            <a:extLst>
              <a:ext uri="{FF2B5EF4-FFF2-40B4-BE49-F238E27FC236}">
                <a16:creationId xmlns:a16="http://schemas.microsoft.com/office/drawing/2014/main" id="{ABED1980-F03B-4B90-810A-9EB370FF22A0}"/>
              </a:ext>
            </a:extLst>
          </p:cNvPr>
          <p:cNvSpPr/>
          <p:nvPr/>
        </p:nvSpPr>
        <p:spPr>
          <a:xfrm>
            <a:off x="94530" y="4343400"/>
            <a:ext cx="2747884" cy="1938992"/>
          </a:xfrm>
          <a:prstGeom prst="rect">
            <a:avLst/>
          </a:prstGeom>
        </p:spPr>
        <p:txBody>
          <a:bodyPr wrap="square">
            <a:spAutoFit/>
          </a:bodyPr>
          <a:lstStyle/>
          <a:p>
            <a:r>
              <a:rPr lang="en-US" sz="2000" dirty="0">
                <a:latin typeface="Myriad Pro"/>
              </a:rPr>
              <a:t>A weekend leadership experience that incorporates team-building activities, group discussion and personal reflection.</a:t>
            </a:r>
          </a:p>
        </p:txBody>
      </p:sp>
      <p:sp>
        <p:nvSpPr>
          <p:cNvPr id="2" name="TextBox 1">
            <a:extLst>
              <a:ext uri="{FF2B5EF4-FFF2-40B4-BE49-F238E27FC236}">
                <a16:creationId xmlns:a16="http://schemas.microsoft.com/office/drawing/2014/main" id="{6B572EE9-5C09-0C0B-26E4-6B0871D71E34}"/>
              </a:ext>
            </a:extLst>
          </p:cNvPr>
          <p:cNvSpPr txBox="1"/>
          <p:nvPr/>
        </p:nvSpPr>
        <p:spPr>
          <a:xfrm>
            <a:off x="3886200" y="1260947"/>
            <a:ext cx="2085474" cy="369332"/>
          </a:xfrm>
          <a:prstGeom prst="rect">
            <a:avLst/>
          </a:prstGeom>
          <a:noFill/>
        </p:spPr>
        <p:txBody>
          <a:bodyPr wrap="square" rtlCol="0">
            <a:spAutoFit/>
          </a:bodyPr>
          <a:lstStyle/>
          <a:p>
            <a:r>
              <a:rPr lang="en-US" b="1" dirty="0"/>
              <a:t>Key-leader.org</a:t>
            </a:r>
          </a:p>
        </p:txBody>
      </p:sp>
    </p:spTree>
    <p:custDataLst>
      <p:tags r:id="rId1"/>
    </p:custDataLst>
    <p:extLst>
      <p:ext uri="{BB962C8B-B14F-4D97-AF65-F5344CB8AC3E}">
        <p14:creationId xmlns:p14="http://schemas.microsoft.com/office/powerpoint/2010/main" val="282717518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AB8FAA62-E04D-402E-9FD8-843D28E717FE}"/>
              </a:ext>
            </a:extLst>
          </p:cNvPr>
          <p:cNvSpPr>
            <a:spLocks noGrp="1" noChangeArrowheads="1"/>
          </p:cNvSpPr>
          <p:nvPr>
            <p:ph idx="1"/>
          </p:nvPr>
        </p:nvSpPr>
        <p:spPr>
          <a:xfrm>
            <a:off x="304800" y="139700"/>
            <a:ext cx="8686800" cy="1066800"/>
          </a:xfrm>
        </p:spPr>
        <p:txBody>
          <a:bodyPr>
            <a:noAutofit/>
          </a:bodyPr>
          <a:lstStyle/>
          <a:p>
            <a:pPr eaLnBrk="1" hangingPunct="1">
              <a:buFontTx/>
              <a:buNone/>
            </a:pPr>
            <a:r>
              <a:rPr lang="en-US" sz="5400" b="1" dirty="0">
                <a:solidFill>
                  <a:schemeClr val="bg1"/>
                </a:solidFill>
                <a:latin typeface="+mj-lt"/>
                <a:cs typeface="Arial" charset="0"/>
              </a:rPr>
              <a:t> Interested in starting a club?</a:t>
            </a:r>
          </a:p>
          <a:p>
            <a:pPr lvl="1">
              <a:buFontTx/>
              <a:buNone/>
            </a:pPr>
            <a:r>
              <a:rPr lang="en-US" sz="3600" dirty="0">
                <a:solidFill>
                  <a:srgbClr val="0065BD"/>
                </a:solidFill>
                <a:latin typeface="Palatino"/>
                <a:cs typeface="Arial" charset="0"/>
              </a:rPr>
              <a:t>     </a:t>
            </a:r>
          </a:p>
        </p:txBody>
      </p:sp>
      <p:pic>
        <p:nvPicPr>
          <p:cNvPr id="4" name="Picture 3" descr="A person smiling for the camera&#10;&#10;Description automatically generated with medium confidence">
            <a:extLst>
              <a:ext uri="{FF2B5EF4-FFF2-40B4-BE49-F238E27FC236}">
                <a16:creationId xmlns:a16="http://schemas.microsoft.com/office/drawing/2014/main" id="{C910B25B-4F94-03FB-0840-A397C4ABE80E}"/>
              </a:ext>
            </a:extLst>
          </p:cNvPr>
          <p:cNvPicPr>
            <a:picLocks noChangeAspect="1"/>
          </p:cNvPicPr>
          <p:nvPr/>
        </p:nvPicPr>
        <p:blipFill rotWithShape="1">
          <a:blip r:embed="rId4">
            <a:extLst>
              <a:ext uri="{28A0092B-C50C-407E-A947-70E740481C1C}">
                <a14:useLocalDpi xmlns:a14="http://schemas.microsoft.com/office/drawing/2010/main" val="0"/>
              </a:ext>
            </a:extLst>
          </a:blip>
          <a:srcRect t="-654" r="17647" b="1"/>
          <a:stretch/>
        </p:blipFill>
        <p:spPr>
          <a:xfrm>
            <a:off x="16041" y="1600200"/>
            <a:ext cx="9144001" cy="5867400"/>
          </a:xfrm>
          <a:prstGeom prst="rect">
            <a:avLst/>
          </a:prstGeom>
        </p:spPr>
      </p:pic>
    </p:spTree>
    <p:custDataLst>
      <p:tags r:id="rId1"/>
    </p:custDataLst>
    <p:extLst>
      <p:ext uri="{BB962C8B-B14F-4D97-AF65-F5344CB8AC3E}">
        <p14:creationId xmlns:p14="http://schemas.microsoft.com/office/powerpoint/2010/main" val="2435786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BF7B20-74CF-4A79-B33F-E98C1A31972B}"/>
              </a:ext>
            </a:extLst>
          </p:cNvPr>
          <p:cNvSpPr>
            <a:spLocks noGrp="1"/>
          </p:cNvSpPr>
          <p:nvPr>
            <p:ph type="title"/>
          </p:nvPr>
        </p:nvSpPr>
        <p:spPr>
          <a:xfrm>
            <a:off x="533400" y="228600"/>
            <a:ext cx="8458200" cy="868362"/>
          </a:xfrm>
        </p:spPr>
        <p:txBody>
          <a:bodyPr>
            <a:normAutofit/>
          </a:bodyPr>
          <a:lstStyle/>
          <a:p>
            <a:r>
              <a:rPr lang="en-US" sz="3000" dirty="0"/>
              <a:t>Visit BuildersClub.org/Start-a-club</a:t>
            </a:r>
          </a:p>
        </p:txBody>
      </p:sp>
      <p:sp>
        <p:nvSpPr>
          <p:cNvPr id="8" name="TextBox 7">
            <a:extLst>
              <a:ext uri="{FF2B5EF4-FFF2-40B4-BE49-F238E27FC236}">
                <a16:creationId xmlns:a16="http://schemas.microsoft.com/office/drawing/2014/main" id="{EBBD1BC4-0F32-50F2-0A45-ACE55171D912}"/>
              </a:ext>
            </a:extLst>
          </p:cNvPr>
          <p:cNvSpPr txBox="1"/>
          <p:nvPr/>
        </p:nvSpPr>
        <p:spPr>
          <a:xfrm>
            <a:off x="6553200" y="5791200"/>
            <a:ext cx="2438400" cy="838200"/>
          </a:xfrm>
          <a:prstGeom prst="rect">
            <a:avLst/>
          </a:prstGeom>
          <a:solidFill>
            <a:schemeClr val="bg1"/>
          </a:solidFill>
          <a:ln>
            <a:solidFill>
              <a:schemeClr val="bg1"/>
            </a:solidFill>
          </a:ln>
        </p:spPr>
        <p:txBody>
          <a:bodyPr wrap="square" rtlCol="0">
            <a:spAutoFit/>
          </a:bodyPr>
          <a:lstStyle/>
          <a:p>
            <a:endParaRPr lang="en-US" dirty="0"/>
          </a:p>
        </p:txBody>
      </p:sp>
      <p:pic>
        <p:nvPicPr>
          <p:cNvPr id="7" name="Picture 6" descr="Graphical user interface, text&#10;&#10;Description automatically generated">
            <a:extLst>
              <a:ext uri="{FF2B5EF4-FFF2-40B4-BE49-F238E27FC236}">
                <a16:creationId xmlns:a16="http://schemas.microsoft.com/office/drawing/2014/main" id="{0CF58F41-B846-90E1-1DA9-6215F962FAC6}"/>
              </a:ext>
            </a:extLst>
          </p:cNvPr>
          <p:cNvPicPr>
            <a:picLocks noChangeAspect="1"/>
          </p:cNvPicPr>
          <p:nvPr/>
        </p:nvPicPr>
        <p:blipFill rotWithShape="1">
          <a:blip r:embed="rId4">
            <a:extLst>
              <a:ext uri="{28A0092B-C50C-407E-A947-70E740481C1C}">
                <a14:useLocalDpi xmlns:a14="http://schemas.microsoft.com/office/drawing/2010/main" val="0"/>
              </a:ext>
            </a:extLst>
          </a:blip>
          <a:srcRect l="5833" t="10278" r="10833" b="8749"/>
          <a:stretch/>
        </p:blipFill>
        <p:spPr>
          <a:xfrm>
            <a:off x="509824" y="1828799"/>
            <a:ext cx="8253176" cy="4374183"/>
          </a:xfrm>
          <a:prstGeom prst="rect">
            <a:avLst/>
          </a:prstGeom>
          <a:ln>
            <a:noFill/>
          </a:ln>
          <a:effectLst>
            <a:outerShdw blurRad="292100" dist="139700" dir="2700000" algn="tl" rotWithShape="0">
              <a:srgbClr val="333333">
                <a:alpha val="65000"/>
              </a:srgbClr>
            </a:outerShdw>
          </a:effectLst>
        </p:spPr>
      </p:pic>
      <p:sp>
        <p:nvSpPr>
          <p:cNvPr id="5" name="Oval 4">
            <a:extLst>
              <a:ext uri="{FF2B5EF4-FFF2-40B4-BE49-F238E27FC236}">
                <a16:creationId xmlns:a16="http://schemas.microsoft.com/office/drawing/2014/main" id="{A1554D2E-2A4F-E18C-5D50-C7AFC1A2DA21}"/>
              </a:ext>
            </a:extLst>
          </p:cNvPr>
          <p:cNvSpPr/>
          <p:nvPr/>
        </p:nvSpPr>
        <p:spPr>
          <a:xfrm>
            <a:off x="2895600" y="1828799"/>
            <a:ext cx="762000"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30923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p:cNvSpPr>
            <a:spLocks noChangeArrowheads="1"/>
          </p:cNvSpPr>
          <p:nvPr/>
        </p:nvSpPr>
        <p:spPr bwMode="auto">
          <a:xfrm>
            <a:off x="0" y="0"/>
            <a:ext cx="4953000" cy="68580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dirty="0">
              <a:solidFill>
                <a:srgbClr val="000000"/>
              </a:solidFill>
              <a:latin typeface="Times New Roman" charset="0"/>
              <a:ea typeface="+mn-ea"/>
              <a:cs typeface="+mn-cs"/>
            </a:endParaRPr>
          </a:p>
        </p:txBody>
      </p:sp>
      <p:sp>
        <p:nvSpPr>
          <p:cNvPr id="297988" name="Rectangle 4"/>
          <p:cNvSpPr>
            <a:spLocks noGrp="1" noChangeArrowheads="1"/>
          </p:cNvSpPr>
          <p:nvPr>
            <p:ph type="body" idx="1"/>
          </p:nvPr>
        </p:nvSpPr>
        <p:spPr>
          <a:xfrm>
            <a:off x="228600" y="304800"/>
            <a:ext cx="4495800" cy="5715000"/>
          </a:xfrm>
        </p:spPr>
        <p:txBody>
          <a:bodyPr>
            <a:normAutofit lnSpcReduction="10000"/>
          </a:bodyPr>
          <a:lstStyle/>
          <a:p>
            <a:pPr marL="0" indent="0" eaLnBrk="1" hangingPunct="1">
              <a:spcBef>
                <a:spcPct val="30000"/>
              </a:spcBef>
              <a:buFontTx/>
              <a:buNone/>
              <a:defRPr/>
            </a:pPr>
            <a:r>
              <a:rPr lang="en-US" sz="3600" dirty="0">
                <a:solidFill>
                  <a:schemeClr val="bg1"/>
                </a:solidFill>
                <a:latin typeface="Verdana" pitchFamily="34" charset="0"/>
              </a:rPr>
              <a:t>“Never doubt the power of a small group of people to change the world. Indeed, it’s the only thing that every has. </a:t>
            </a:r>
          </a:p>
          <a:p>
            <a:pPr marL="0" indent="0" eaLnBrk="1" hangingPunct="1">
              <a:spcBef>
                <a:spcPct val="30000"/>
              </a:spcBef>
              <a:buFontTx/>
              <a:buNone/>
              <a:defRPr/>
            </a:pPr>
            <a:r>
              <a:rPr lang="en-US" sz="3600" dirty="0">
                <a:solidFill>
                  <a:schemeClr val="bg1"/>
                </a:solidFill>
                <a:latin typeface="Verdana" pitchFamily="34" charset="0"/>
              </a:rPr>
              <a:t>- Margaret Mead</a:t>
            </a:r>
          </a:p>
          <a:p>
            <a:pPr marL="0" indent="0" eaLnBrk="1" hangingPunct="1">
              <a:spcBef>
                <a:spcPct val="30000"/>
              </a:spcBef>
              <a:buFontTx/>
              <a:buNone/>
              <a:defRPr/>
            </a:pPr>
            <a:r>
              <a:rPr lang="en-US" sz="3000" dirty="0">
                <a:solidFill>
                  <a:schemeClr val="bg1"/>
                </a:solidFill>
                <a:latin typeface="Verdana" pitchFamily="34" charset="0"/>
              </a:rPr>
              <a:t> </a:t>
            </a:r>
            <a:endParaRPr lang="en-US" sz="3600" b="1" dirty="0">
              <a:latin typeface="Verdana" pitchFamily="34" charset="0"/>
            </a:endParaRPr>
          </a:p>
          <a:p>
            <a:pPr marL="0" indent="0" eaLnBrk="1" hangingPunct="1">
              <a:spcBef>
                <a:spcPct val="30000"/>
              </a:spcBef>
              <a:buFontTx/>
              <a:buNone/>
              <a:defRPr/>
            </a:pPr>
            <a:r>
              <a:rPr lang="en-US" sz="3600" b="1" dirty="0">
                <a:latin typeface="Verdana" pitchFamily="34" charset="0"/>
              </a:rPr>
              <a:t>     Thank you!</a:t>
            </a:r>
          </a:p>
        </p:txBody>
      </p:sp>
      <p:pic>
        <p:nvPicPr>
          <p:cNvPr id="3" name="Picture 2" descr="A person holding a sign&#10;&#10;Description automatically generated with low confidence">
            <a:extLst>
              <a:ext uri="{FF2B5EF4-FFF2-40B4-BE49-F238E27FC236}">
                <a16:creationId xmlns:a16="http://schemas.microsoft.com/office/drawing/2014/main" id="{531547F4-C59F-D30B-2CC0-894391CBC275}"/>
              </a:ext>
            </a:extLst>
          </p:cNvPr>
          <p:cNvPicPr>
            <a:picLocks noChangeAspect="1"/>
          </p:cNvPicPr>
          <p:nvPr/>
        </p:nvPicPr>
        <p:blipFill rotWithShape="1">
          <a:blip r:embed="rId4">
            <a:extLst>
              <a:ext uri="{28A0092B-C50C-407E-A947-70E740481C1C}">
                <a14:useLocalDpi xmlns:a14="http://schemas.microsoft.com/office/drawing/2010/main" val="0"/>
              </a:ext>
            </a:extLst>
          </a:blip>
          <a:srcRect l="38418"/>
          <a:stretch/>
        </p:blipFill>
        <p:spPr>
          <a:xfrm>
            <a:off x="4953000" y="0"/>
            <a:ext cx="4223288" cy="685800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9" ma:contentTypeDescription="Create a new document." ma:contentTypeScope="" ma:versionID="8c6cd43d2bc0c899d0eaae986bc271e9">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2b7903eda2e3113cbad8dfd7fa99c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8C3400-573F-439A-AA87-70A2B514B3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4ED6B0-2C36-4A96-9CE2-908A7CBAE5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9259</TotalTime>
  <Words>2617</Words>
  <Application>Microsoft Office PowerPoint</Application>
  <PresentationFormat>On-screen Show (4:3)</PresentationFormat>
  <Paragraphs>374</Paragraphs>
  <Slides>37</Slides>
  <Notes>37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37</vt:i4>
      </vt:variant>
    </vt:vector>
  </HeadingPairs>
  <TitlesOfParts>
    <vt:vector size="53" baseType="lpstr">
      <vt:lpstr>Arial</vt:lpstr>
      <vt:lpstr>Arial,Sans-Serif</vt:lpstr>
      <vt:lpstr>Calibri</vt:lpstr>
      <vt:lpstr>Courier New</vt:lpstr>
      <vt:lpstr>Helvetica</vt:lpstr>
      <vt:lpstr>Myriad Pro</vt:lpstr>
      <vt:lpstr>myriad-pro</vt:lpstr>
      <vt:lpstr>Noto Sans Symbols</vt:lpstr>
      <vt:lpstr>Palatino</vt:lpstr>
      <vt:lpstr>Palatino Linotype</vt:lpstr>
      <vt:lpstr>Times New Roman</vt:lpstr>
      <vt:lpstr>Verdana</vt:lpstr>
      <vt:lpstr>Verdana-Bold</vt:lpstr>
      <vt:lpstr>Wingdings</vt:lpstr>
      <vt:lpstr>Wingdings 2</vt:lpstr>
      <vt:lpstr>Office Theme</vt:lpstr>
      <vt:lpstr>Builders Club</vt:lpstr>
      <vt:lpstr>What is Builders Club?</vt:lpstr>
      <vt:lpstr>Builders Club</vt:lpstr>
      <vt:lpstr>Builders Club Values</vt:lpstr>
      <vt:lpstr>Builders Club Pledge</vt:lpstr>
      <vt:lpstr>How do Builders Club  members help the school &amp; community?</vt:lpstr>
      <vt:lpstr>Service to Community</vt:lpstr>
      <vt:lpstr>PowerPoint Presentation</vt:lpstr>
      <vt:lpstr>PowerPoint Presentation</vt:lpstr>
      <vt:lpstr>PowerPoint Presentation</vt:lpstr>
      <vt:lpstr>PowerPoint Presentation</vt:lpstr>
      <vt:lpstr>PowerPoint Presentation</vt:lpstr>
      <vt:lpstr>PowerPoint Presentation</vt:lpstr>
      <vt:lpstr>Frequently Asked Questions</vt:lpstr>
      <vt:lpstr>Builders Club Support</vt:lpstr>
      <vt:lpstr>Kiwanis International</vt:lpstr>
      <vt:lpstr>Kiwanis District Administrator</vt:lpstr>
      <vt:lpstr>Kiwanis Club</vt:lpstr>
      <vt:lpstr>Kiwanis Advisor</vt:lpstr>
      <vt:lpstr>Kiwanis Family</vt:lpstr>
      <vt:lpstr>Key Club</vt:lpstr>
      <vt:lpstr>Club Resources</vt:lpstr>
      <vt:lpstr>Builders Club program kit</vt:lpstr>
      <vt:lpstr>Advisor Toolkit</vt:lpstr>
      <vt:lpstr>Member &amp; Officer Toolkit</vt:lpstr>
      <vt:lpstr>Service Toolkit</vt:lpstr>
      <vt:lpstr>Stickers</vt:lpstr>
      <vt:lpstr>Member Recruitment Posters</vt:lpstr>
      <vt:lpstr>Online Resources</vt:lpstr>
      <vt:lpstr>PowerPoint Presentation</vt:lpstr>
      <vt:lpstr>PowerPoint Presentation</vt:lpstr>
      <vt:lpstr>PowerPoint Presentation</vt:lpstr>
      <vt:lpstr>Virtual Key Leader </vt:lpstr>
      <vt:lpstr>PowerPoint Presentation</vt:lpstr>
      <vt:lpstr>PowerPoint Presentation</vt:lpstr>
      <vt:lpstr>Visit BuildersClub.org/Start-a-club</vt:lpstr>
      <vt:lpstr>PowerPoint Presentation</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945</cp:revision>
  <cp:lastPrinted>2018-12-04T20:25:09Z</cp:lastPrinted>
  <dcterms:created xsi:type="dcterms:W3CDTF">2009-08-06T15:03:18Z</dcterms:created>
  <dcterms:modified xsi:type="dcterms:W3CDTF">2023-01-12T21:38:59Z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3113B9BD-A1D0-4732-BAD9-5E7F85363680</vt:lpwstr>
  </property>
  <property fmtid="{D5CDD505-2E9C-101B-9397-08002B2CF9AE}" pid="3" name="ArticulatePath">
    <vt:lpwstr>Key Club ICON_2018_Happiness</vt:lpwstr>
  </property>
</Properties>
</file>