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8"/>
  </p:notesMasterIdLst>
  <p:sldIdLst>
    <p:sldId id="347" r:id="rId5"/>
    <p:sldId id="296" r:id="rId6"/>
    <p:sldId id="348" r:id="rId7"/>
    <p:sldId id="362" r:id="rId8"/>
    <p:sldId id="298" r:id="rId9"/>
    <p:sldId id="349" r:id="rId10"/>
    <p:sldId id="363" r:id="rId11"/>
    <p:sldId id="350" r:id="rId12"/>
    <p:sldId id="302" r:id="rId13"/>
    <p:sldId id="351" r:id="rId14"/>
    <p:sldId id="355" r:id="rId15"/>
    <p:sldId id="359" r:id="rId16"/>
    <p:sldId id="364" r:id="rId17"/>
    <p:sldId id="360" r:id="rId18"/>
    <p:sldId id="361" r:id="rId19"/>
    <p:sldId id="338" r:id="rId20"/>
    <p:sldId id="352" r:id="rId21"/>
    <p:sldId id="353" r:id="rId22"/>
    <p:sldId id="356" r:id="rId23"/>
    <p:sldId id="365" r:id="rId24"/>
    <p:sldId id="354" r:id="rId25"/>
    <p:sldId id="357" r:id="rId26"/>
    <p:sldId id="366" r:id="rId27"/>
  </p:sldIdLst>
  <p:sldSz cx="9144000" cy="6858000" type="screen4x3"/>
  <p:notesSz cx="7315200" cy="9601200"/>
  <p:custDataLst>
    <p:tags r:id="rId2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9600"/>
    <a:srgbClr val="CCFF66"/>
    <a:srgbClr val="66FF33"/>
    <a:srgbClr val="002F5F"/>
    <a:srgbClr val="90E0E2"/>
    <a:srgbClr val="996633"/>
    <a:srgbClr val="E98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56B23B-0973-4E32-942B-BD45DDFBBB7E}" v="1" dt="2021-07-01T15:14:26.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6" autoAdjust="0"/>
    <p:restoredTop sz="56406" autoAdjust="0"/>
  </p:normalViewPr>
  <p:slideViewPr>
    <p:cSldViewPr>
      <p:cViewPr varScale="1">
        <p:scale>
          <a:sx n="50" d="100"/>
          <a:sy n="50" d="100"/>
        </p:scale>
        <p:origin x="211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Pyron" userId="b2f4bcae-12d3-4383-b691-90afde70c33d" providerId="ADAL" clId="{AA56B23B-0973-4E32-942B-BD45DDFBBB7E}"/>
    <pc:docChg chg="custSel modSld">
      <pc:chgData name="Lisa Pyron" userId="b2f4bcae-12d3-4383-b691-90afde70c33d" providerId="ADAL" clId="{AA56B23B-0973-4E32-942B-BD45DDFBBB7E}" dt="2021-07-01T15:20:31.563" v="56" actId="1076"/>
      <pc:docMkLst>
        <pc:docMk/>
      </pc:docMkLst>
      <pc:sldChg chg="addSp delSp modSp mod">
        <pc:chgData name="Lisa Pyron" userId="b2f4bcae-12d3-4383-b691-90afde70c33d" providerId="ADAL" clId="{AA56B23B-0973-4E32-942B-BD45DDFBBB7E}" dt="2021-07-01T15:14:48.308" v="8" actId="1076"/>
        <pc:sldMkLst>
          <pc:docMk/>
          <pc:sldMk cId="0" sldId="352"/>
        </pc:sldMkLst>
        <pc:spChg chg="del">
          <ac:chgData name="Lisa Pyron" userId="b2f4bcae-12d3-4383-b691-90afde70c33d" providerId="ADAL" clId="{AA56B23B-0973-4E32-942B-BD45DDFBBB7E}" dt="2021-07-01T15:14:41.559" v="5" actId="478"/>
          <ac:spMkLst>
            <pc:docMk/>
            <pc:sldMk cId="0" sldId="352"/>
            <ac:spMk id="3" creationId="{00000000-0000-0000-0000-000000000000}"/>
          </ac:spMkLst>
        </pc:spChg>
        <pc:picChg chg="del">
          <ac:chgData name="Lisa Pyron" userId="b2f4bcae-12d3-4383-b691-90afde70c33d" providerId="ADAL" clId="{AA56B23B-0973-4E32-942B-BD45DDFBBB7E}" dt="2021-07-01T15:14:10.727" v="0" actId="478"/>
          <ac:picMkLst>
            <pc:docMk/>
            <pc:sldMk cId="0" sldId="352"/>
            <ac:picMk id="4" creationId="{00000000-0000-0000-0000-000000000000}"/>
          </ac:picMkLst>
        </pc:picChg>
        <pc:picChg chg="add mod">
          <ac:chgData name="Lisa Pyron" userId="b2f4bcae-12d3-4383-b691-90afde70c33d" providerId="ADAL" clId="{AA56B23B-0973-4E32-942B-BD45DDFBBB7E}" dt="2021-07-01T15:14:48.308" v="8" actId="1076"/>
          <ac:picMkLst>
            <pc:docMk/>
            <pc:sldMk cId="0" sldId="352"/>
            <ac:picMk id="6" creationId="{ADBEEAA8-8933-4C76-B6A2-ACE8507A31DA}"/>
          </ac:picMkLst>
        </pc:picChg>
      </pc:sldChg>
      <pc:sldChg chg="modSp mod">
        <pc:chgData name="Lisa Pyron" userId="b2f4bcae-12d3-4383-b691-90afde70c33d" providerId="ADAL" clId="{AA56B23B-0973-4E32-942B-BD45DDFBBB7E}" dt="2021-07-01T15:19:11.958" v="50" actId="20577"/>
        <pc:sldMkLst>
          <pc:docMk/>
          <pc:sldMk cId="0" sldId="354"/>
        </pc:sldMkLst>
        <pc:spChg chg="mod">
          <ac:chgData name="Lisa Pyron" userId="b2f4bcae-12d3-4383-b691-90afde70c33d" providerId="ADAL" clId="{AA56B23B-0973-4E32-942B-BD45DDFBBB7E}" dt="2021-07-01T15:19:11.958" v="50" actId="20577"/>
          <ac:spMkLst>
            <pc:docMk/>
            <pc:sldMk cId="0" sldId="354"/>
            <ac:spMk id="4" creationId="{00000000-0000-0000-0000-000000000000}"/>
          </ac:spMkLst>
        </pc:spChg>
      </pc:sldChg>
      <pc:sldChg chg="modSp mod">
        <pc:chgData name="Lisa Pyron" userId="b2f4bcae-12d3-4383-b691-90afde70c33d" providerId="ADAL" clId="{AA56B23B-0973-4E32-942B-BD45DDFBBB7E}" dt="2021-07-01T15:16:50.526" v="33" actId="1076"/>
        <pc:sldMkLst>
          <pc:docMk/>
          <pc:sldMk cId="0" sldId="356"/>
        </pc:sldMkLst>
        <pc:spChg chg="mod">
          <ac:chgData name="Lisa Pyron" userId="b2f4bcae-12d3-4383-b691-90afde70c33d" providerId="ADAL" clId="{AA56B23B-0973-4E32-942B-BD45DDFBBB7E}" dt="2021-07-01T15:16:50.526" v="33" actId="1076"/>
          <ac:spMkLst>
            <pc:docMk/>
            <pc:sldMk cId="0" sldId="356"/>
            <ac:spMk id="2" creationId="{00000000-0000-0000-0000-000000000000}"/>
          </ac:spMkLst>
        </pc:spChg>
        <pc:spChg chg="mod">
          <ac:chgData name="Lisa Pyron" userId="b2f4bcae-12d3-4383-b691-90afde70c33d" providerId="ADAL" clId="{AA56B23B-0973-4E32-942B-BD45DDFBBB7E}" dt="2021-07-01T15:16:45.932" v="32" actId="14100"/>
          <ac:spMkLst>
            <pc:docMk/>
            <pc:sldMk cId="0" sldId="356"/>
            <ac:spMk id="5" creationId="{00000000-0000-0000-0000-000000000000}"/>
          </ac:spMkLst>
        </pc:spChg>
        <pc:picChg chg="mod">
          <ac:chgData name="Lisa Pyron" userId="b2f4bcae-12d3-4383-b691-90afde70c33d" providerId="ADAL" clId="{AA56B23B-0973-4E32-942B-BD45DDFBBB7E}" dt="2021-07-01T15:16:39.974" v="30" actId="1076"/>
          <ac:picMkLst>
            <pc:docMk/>
            <pc:sldMk cId="0" sldId="356"/>
            <ac:picMk id="4" creationId="{00000000-0000-0000-0000-000000000000}"/>
          </ac:picMkLst>
        </pc:picChg>
      </pc:sldChg>
      <pc:sldChg chg="modSp mod">
        <pc:chgData name="Lisa Pyron" userId="b2f4bcae-12d3-4383-b691-90afde70c33d" providerId="ADAL" clId="{AA56B23B-0973-4E32-942B-BD45DDFBBB7E}" dt="2021-07-01T15:20:31.563" v="56" actId="1076"/>
        <pc:sldMkLst>
          <pc:docMk/>
          <pc:sldMk cId="0" sldId="357"/>
        </pc:sldMkLst>
        <pc:spChg chg="mod">
          <ac:chgData name="Lisa Pyron" userId="b2f4bcae-12d3-4383-b691-90afde70c33d" providerId="ADAL" clId="{AA56B23B-0973-4E32-942B-BD45DDFBBB7E}" dt="2021-07-01T15:20:31.563" v="56" actId="1076"/>
          <ac:spMkLst>
            <pc:docMk/>
            <pc:sldMk cId="0" sldId="357"/>
            <ac:spMk id="5" creationId="{00000000-0000-0000-0000-000000000000}"/>
          </ac:spMkLst>
        </pc:spChg>
      </pc:sldChg>
      <pc:sldChg chg="modSp mod">
        <pc:chgData name="Lisa Pyron" userId="b2f4bcae-12d3-4383-b691-90afde70c33d" providerId="ADAL" clId="{AA56B23B-0973-4E32-942B-BD45DDFBBB7E}" dt="2021-07-01T15:18:56.887" v="48" actId="14100"/>
        <pc:sldMkLst>
          <pc:docMk/>
          <pc:sldMk cId="0" sldId="365"/>
        </pc:sldMkLst>
        <pc:spChg chg="mod">
          <ac:chgData name="Lisa Pyron" userId="b2f4bcae-12d3-4383-b691-90afde70c33d" providerId="ADAL" clId="{AA56B23B-0973-4E32-942B-BD45DDFBBB7E}" dt="2021-07-01T15:18:54.821" v="47" actId="1076"/>
          <ac:spMkLst>
            <pc:docMk/>
            <pc:sldMk cId="0" sldId="365"/>
            <ac:spMk id="2" creationId="{00000000-0000-0000-0000-000000000000}"/>
          </ac:spMkLst>
        </pc:spChg>
        <pc:spChg chg="mod">
          <ac:chgData name="Lisa Pyron" userId="b2f4bcae-12d3-4383-b691-90afde70c33d" providerId="ADAL" clId="{AA56B23B-0973-4E32-942B-BD45DDFBBB7E}" dt="2021-07-01T15:18:56.887" v="48" actId="14100"/>
          <ac:spMkLst>
            <pc:docMk/>
            <pc:sldMk cId="0" sldId="365"/>
            <ac:spMk id="5" creationId="{00000000-0000-0000-0000-000000000000}"/>
          </ac:spMkLst>
        </pc:spChg>
        <pc:picChg chg="mod">
          <ac:chgData name="Lisa Pyron" userId="b2f4bcae-12d3-4383-b691-90afde70c33d" providerId="ADAL" clId="{AA56B23B-0973-4E32-942B-BD45DDFBBB7E}" dt="2021-07-01T15:18:50.345" v="46" actId="1076"/>
          <ac:picMkLst>
            <pc:docMk/>
            <pc:sldMk cId="0" sldId="365"/>
            <ac:picMk id="6" creationId="{00000000-0000-0000-0000-000000000000}"/>
          </ac:picMkLst>
        </pc:picChg>
      </pc:sldChg>
      <pc:sldChg chg="modSp mod">
        <pc:chgData name="Lisa Pyron" userId="b2f4bcae-12d3-4383-b691-90afde70c33d" providerId="ADAL" clId="{AA56B23B-0973-4E32-942B-BD45DDFBBB7E}" dt="2021-07-01T15:20:25.021" v="55" actId="1076"/>
        <pc:sldMkLst>
          <pc:docMk/>
          <pc:sldMk cId="0" sldId="366"/>
        </pc:sldMkLst>
        <pc:spChg chg="mod">
          <ac:chgData name="Lisa Pyron" userId="b2f4bcae-12d3-4383-b691-90afde70c33d" providerId="ADAL" clId="{AA56B23B-0973-4E32-942B-BD45DDFBBB7E}" dt="2021-07-01T15:20:25.021" v="55" actId="1076"/>
          <ac:spMkLst>
            <pc:docMk/>
            <pc:sldMk cId="0" sldId="366"/>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6653" tIns="48327" rIns="96653" bIns="48327"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2962" y="0"/>
            <a:ext cx="3170583" cy="480388"/>
          </a:xfrm>
          <a:prstGeom prst="rect">
            <a:avLst/>
          </a:prstGeom>
        </p:spPr>
        <p:txBody>
          <a:bodyPr vert="horz" lIns="96653" tIns="48327" rIns="96653" bIns="48327" rtlCol="0"/>
          <a:lstStyle>
            <a:lvl1pPr algn="r" fontAlgn="auto">
              <a:spcBef>
                <a:spcPts val="0"/>
              </a:spcBef>
              <a:spcAft>
                <a:spcPts val="0"/>
              </a:spcAft>
              <a:defRPr sz="1200">
                <a:latin typeface="+mn-lt"/>
              </a:defRPr>
            </a:lvl1pPr>
          </a:lstStyle>
          <a:p>
            <a:pPr>
              <a:defRPr/>
            </a:pPr>
            <a:fld id="{71C23C52-F54F-4ECC-B685-64F4F81749BC}" type="datetimeFigureOut">
              <a:rPr lang="en-US"/>
              <a:pPr>
                <a:defRPr/>
              </a:pPr>
              <a:t>7/1/2021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2183" y="4561226"/>
            <a:ext cx="5850835" cy="4320213"/>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173"/>
            <a:ext cx="3170583" cy="480388"/>
          </a:xfrm>
          <a:prstGeom prst="rect">
            <a:avLst/>
          </a:prstGeom>
        </p:spPr>
        <p:txBody>
          <a:bodyPr vert="horz" lIns="96653" tIns="48327" rIns="96653" bIns="48327"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2962" y="9119173"/>
            <a:ext cx="3170583" cy="480388"/>
          </a:xfrm>
          <a:prstGeom prst="rect">
            <a:avLst/>
          </a:prstGeom>
        </p:spPr>
        <p:txBody>
          <a:bodyPr vert="horz" lIns="96653" tIns="48327" rIns="96653" bIns="48327" rtlCol="0" anchor="b"/>
          <a:lstStyle>
            <a:lvl1pPr algn="r" fontAlgn="auto">
              <a:spcBef>
                <a:spcPts val="0"/>
              </a:spcBef>
              <a:spcAft>
                <a:spcPts val="0"/>
              </a:spcAft>
              <a:defRPr sz="1200">
                <a:latin typeface="+mn-lt"/>
              </a:defRPr>
            </a:lvl1pPr>
          </a:lstStyle>
          <a:p>
            <a:pPr>
              <a:defRPr/>
            </a:pPr>
            <a:fld id="{D2E4AA15-E6F1-46F2-8CA9-21716417BC4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b="1" i="0" dirty="0"/>
              <a:t>Welcome</a:t>
            </a:r>
          </a:p>
          <a:p>
            <a:pPr eaLnBrk="1" hangingPunct="1">
              <a:spcBef>
                <a:spcPct val="0"/>
              </a:spcBef>
            </a:pPr>
            <a:r>
              <a:rPr lang="en-US" i="1" dirty="0"/>
              <a:t>Welcome the group and let them know that everyone has gathered together to learn about the K-Kids</a:t>
            </a:r>
            <a:r>
              <a:rPr lang="en-US" i="1" baseline="0" dirty="0"/>
              <a:t> program</a:t>
            </a:r>
            <a:r>
              <a:rPr lang="en-US" i="1" dirty="0"/>
              <a:t>. </a:t>
            </a:r>
          </a:p>
          <a:p>
            <a:pPr eaLnBrk="1" hangingPunct="1">
              <a:spcBef>
                <a:spcPct val="0"/>
              </a:spcBef>
            </a:pPr>
            <a:endParaRPr lang="en-US" i="1" dirty="0"/>
          </a:p>
          <a:p>
            <a:pPr eaLnBrk="1" hangingPunct="1">
              <a:spcBef>
                <a:spcPct val="0"/>
              </a:spcBef>
            </a:pPr>
            <a:r>
              <a:rPr lang="en-US" i="1" dirty="0"/>
              <a:t>Introduce yourself, any club advisors and other Kiwanis volunteers in the room. </a:t>
            </a: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2E6C36-8DA9-432A-8DB3-B4C1DFAEBBD5}" type="slidenum">
              <a:rPr lang="en-US"/>
              <a:pPr fontAlgn="base">
                <a:spcBef>
                  <a:spcPct val="0"/>
                </a:spcBef>
                <a:spcAft>
                  <a:spcPct val="0"/>
                </a:spcAft>
                <a:defRPr/>
              </a:pPr>
              <a:t>10</a:t>
            </a:fld>
            <a:endParaRPr lang="en-US"/>
          </a:p>
        </p:txBody>
      </p:sp>
      <p:sp>
        <p:nvSpPr>
          <p:cNvPr id="706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Faculty advisor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school or community organization appoints a staff member</a:t>
            </a:r>
            <a:r>
              <a:rPr lang="en-US" baseline="0" dirty="0"/>
              <a:t> </a:t>
            </a:r>
            <a:r>
              <a:rPr lang="en-US" dirty="0"/>
              <a:t>to serve the K-Kids and or Builders Club. </a:t>
            </a:r>
            <a:r>
              <a:rPr lang="en-US" sz="1200" dirty="0">
                <a:latin typeface="Verdana" pitchFamily="34" charset="0"/>
                <a:cs typeface="Arial" charset="0"/>
              </a:rPr>
              <a:t>This person is known as the </a:t>
            </a:r>
            <a:r>
              <a:rPr lang="en-US" sz="1200" dirty="0">
                <a:solidFill>
                  <a:srgbClr val="C00000"/>
                </a:solidFill>
                <a:latin typeface="Verdana" pitchFamily="34" charset="0"/>
                <a:cs typeface="Arial" charset="0"/>
              </a:rPr>
              <a:t>faculty advisor</a:t>
            </a:r>
            <a:r>
              <a:rPr lang="en-US" sz="1200" dirty="0">
                <a:latin typeface="Verdana" pitchFamily="34" charset="0"/>
                <a:cs typeface="Arial" charset="0"/>
              </a:rPr>
              <a:t>.</a:t>
            </a:r>
            <a:r>
              <a:rPr lang="en-US" dirty="0"/>
              <a:t> </a:t>
            </a:r>
            <a:r>
              <a:rPr lang="en-US" sz="1200" b="0" i="0" u="none" strike="noStrike" kern="1200" dirty="0">
                <a:solidFill>
                  <a:schemeClr val="tx1"/>
                </a:solidFill>
                <a:latin typeface="+mn-lt"/>
                <a:ea typeface="+mn-ea"/>
                <a:cs typeface="+mn-cs"/>
              </a:rPr>
              <a:t>The faculty advisor serves as a liaison between the K-Kids club and the school or community organization. </a:t>
            </a:r>
            <a:endParaRPr lang="en-US" b="0" dirty="0"/>
          </a:p>
          <a:p>
            <a:pPr rtl="0"/>
            <a:br>
              <a:rPr lang="en-US" b="0" dirty="0"/>
            </a:br>
            <a:r>
              <a:rPr lang="en-US" sz="1200" b="0" i="0" u="none" strike="noStrike" kern="1200" dirty="0">
                <a:solidFill>
                  <a:schemeClr val="tx1"/>
                </a:solidFill>
                <a:latin typeface="+mn-lt"/>
                <a:ea typeface="+mn-ea"/>
                <a:cs typeface="+mn-cs"/>
              </a:rPr>
              <a:t>He or she ensures</a:t>
            </a:r>
            <a:r>
              <a:rPr lang="en-US" sz="1200" b="0" i="0" u="none"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the club:</a:t>
            </a:r>
            <a:endParaRPr lang="en-US" b="0" dirty="0"/>
          </a:p>
          <a:p>
            <a:pPr rtl="0" fontAlgn="base">
              <a:buFont typeface="Arial" pitchFamily="34" charset="0"/>
              <a:buChar char="•"/>
            </a:pPr>
            <a:r>
              <a:rPr lang="en-US" sz="1200" b="0" i="0" u="none" strike="noStrike" kern="1200" dirty="0">
                <a:solidFill>
                  <a:schemeClr val="tx1"/>
                </a:solidFill>
                <a:latin typeface="+mn-lt"/>
                <a:ea typeface="+mn-ea"/>
                <a:cs typeface="+mn-cs"/>
              </a:rPr>
              <a:t>Operates in accordance with school policies, </a:t>
            </a:r>
          </a:p>
          <a:p>
            <a:pPr rtl="0" fontAlgn="base">
              <a:buFont typeface="Arial" pitchFamily="34" charset="0"/>
              <a:buChar char="•"/>
            </a:pPr>
            <a:r>
              <a:rPr lang="en-US" sz="1200" b="0" i="0" u="none" strike="noStrike" kern="1200" dirty="0">
                <a:solidFill>
                  <a:schemeClr val="tx1"/>
                </a:solidFill>
                <a:latin typeface="+mn-lt"/>
                <a:ea typeface="+mn-ea"/>
                <a:cs typeface="+mn-cs"/>
              </a:rPr>
              <a:t>Helps to keep the club viable, </a:t>
            </a:r>
          </a:p>
          <a:p>
            <a:pPr rtl="0" fontAlgn="base">
              <a:buFont typeface="Arial" pitchFamily="34" charset="0"/>
              <a:buChar char="•"/>
            </a:pPr>
            <a:r>
              <a:rPr lang="en-US" sz="1200" b="0" i="0" u="none" strike="noStrike" kern="1200" dirty="0">
                <a:solidFill>
                  <a:schemeClr val="tx1"/>
                </a:solidFill>
                <a:latin typeface="+mn-lt"/>
                <a:ea typeface="+mn-ea"/>
                <a:cs typeface="+mn-cs"/>
              </a:rPr>
              <a:t>And, attends club meetings.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i="0" u="none" strike="noStrike" kern="1200" dirty="0">
                <a:solidFill>
                  <a:schemeClr val="tx1"/>
                </a:solidFill>
                <a:latin typeface="+mn-lt"/>
                <a:ea typeface="+mn-ea"/>
                <a:cs typeface="+mn-cs"/>
              </a:rPr>
              <a:t>Support to advisors</a:t>
            </a:r>
          </a:p>
          <a:p>
            <a:r>
              <a:rPr lang="en-US" sz="1200" b="0" i="0" u="none" strike="noStrike" kern="1200" dirty="0">
                <a:solidFill>
                  <a:schemeClr val="tx1"/>
                </a:solidFill>
                <a:latin typeface="+mn-lt"/>
                <a:ea typeface="+mn-ea"/>
                <a:cs typeface="+mn-cs"/>
              </a:rPr>
              <a:t>K-Kids and Builders Club advisors get support from a few different places.</a:t>
            </a:r>
          </a:p>
          <a:p>
            <a:endParaRPr lang="en-US" sz="1200" b="0" i="0" u="none" strike="noStrike" kern="1200" dirty="0">
              <a:solidFill>
                <a:schemeClr val="tx1"/>
              </a:solidFill>
              <a:latin typeface="+mn-lt"/>
              <a:ea typeface="+mn-ea"/>
              <a:cs typeface="+mn-cs"/>
            </a:endParaRPr>
          </a:p>
          <a:p>
            <a:r>
              <a:rPr lang="en-US" sz="1200" b="0" i="0" u="none" strike="noStrike" kern="1200" dirty="0">
                <a:solidFill>
                  <a:schemeClr val="tx1"/>
                </a:solidFill>
                <a:latin typeface="+mn-lt"/>
                <a:ea typeface="+mn-ea"/>
                <a:cs typeface="+mn-cs"/>
              </a:rPr>
              <a:t>A </a:t>
            </a:r>
            <a:r>
              <a:rPr lang="en-US" sz="1200" b="0" i="1" u="none" strike="noStrike" kern="1200" dirty="0">
                <a:solidFill>
                  <a:schemeClr val="tx1"/>
                </a:solidFill>
                <a:latin typeface="+mn-lt"/>
                <a:ea typeface="+mn-ea"/>
                <a:cs typeface="+mn-cs"/>
              </a:rPr>
              <a:t>local</a:t>
            </a:r>
            <a:r>
              <a:rPr lang="en-US" sz="1200" b="0" i="0" u="none" strike="noStrike" kern="1200" dirty="0">
                <a:solidFill>
                  <a:schemeClr val="tx1"/>
                </a:solidFill>
                <a:latin typeface="+mn-lt"/>
                <a:ea typeface="+mn-ea"/>
                <a:cs typeface="+mn-cs"/>
              </a:rPr>
              <a:t> resource is the K-Kids district administrator. The district administrator is a Kiwanis member appointed by Kiwanis district leadership to support K-Kids and Builders Clubs in the area. This </a:t>
            </a:r>
            <a:r>
              <a:rPr lang="en-US" sz="1200" b="0" i="0" u="none" strike="noStrike" kern="1200" dirty="0" err="1">
                <a:solidFill>
                  <a:schemeClr val="tx1"/>
                </a:solidFill>
                <a:latin typeface="+mn-lt"/>
                <a:ea typeface="+mn-ea"/>
                <a:cs typeface="+mn-cs"/>
              </a:rPr>
              <a:t>Kiwanian</a:t>
            </a:r>
            <a:r>
              <a:rPr lang="en-US" sz="1200" b="0" i="0" u="none" strike="noStrike" kern="1200" dirty="0">
                <a:solidFill>
                  <a:schemeClr val="tx1"/>
                </a:solidFill>
                <a:latin typeface="+mn-lt"/>
                <a:ea typeface="+mn-ea"/>
                <a:cs typeface="+mn-cs"/>
              </a:rPr>
              <a:t> is dedicated to the success of the organization. This person is also the liaison to Kiwanis International.</a:t>
            </a:r>
          </a:p>
          <a:p>
            <a:endParaRPr lang="en-US" sz="1200" b="0" i="0" u="none" strike="noStrike" kern="120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rPr>
              <a:t>A </a:t>
            </a:r>
            <a:r>
              <a:rPr lang="en-US" sz="1200" b="0" i="1" u="none" strike="noStrike" kern="1200" dirty="0">
                <a:solidFill>
                  <a:schemeClr val="tx1"/>
                </a:solidFill>
                <a:latin typeface="+mn-lt"/>
                <a:ea typeface="+mn-ea"/>
                <a:cs typeface="+mn-cs"/>
              </a:rPr>
              <a:t>community</a:t>
            </a:r>
            <a:r>
              <a:rPr lang="en-US" sz="1200" b="0" i="0" u="none" strike="noStrike" kern="1200" dirty="0">
                <a:solidFill>
                  <a:schemeClr val="tx1"/>
                </a:solidFill>
                <a:latin typeface="+mn-lt"/>
                <a:ea typeface="+mn-ea"/>
                <a:cs typeface="+mn-cs"/>
              </a:rPr>
              <a:t> resource is K-Kids and Builders Club members’ parents when engaged effectively. Advisors keep members’ parents involved by:</a:t>
            </a:r>
            <a:endParaRPr lang="en-US" b="0" dirty="0"/>
          </a:p>
          <a:p>
            <a:pPr rtl="0" fontAlgn="base">
              <a:buFont typeface="Arial" pitchFamily="34" charset="0"/>
              <a:buChar char="•"/>
            </a:pPr>
            <a:r>
              <a:rPr lang="en-US" sz="1200" b="0" i="0" u="none" strike="noStrike" kern="1200" dirty="0">
                <a:solidFill>
                  <a:schemeClr val="tx1"/>
                </a:solidFill>
                <a:latin typeface="+mn-lt"/>
                <a:ea typeface="+mn-ea"/>
                <a:cs typeface="+mn-cs"/>
              </a:rPr>
              <a:t> Communicating consistently by email or other forms of communication, </a:t>
            </a:r>
          </a:p>
          <a:p>
            <a:pPr rtl="0" fontAlgn="base">
              <a:buFont typeface="Arial" pitchFamily="34" charset="0"/>
              <a:buChar char="•"/>
            </a:pPr>
            <a:r>
              <a:rPr lang="en-US" sz="1200" b="0" i="0" u="none" strike="noStrike" kern="1200" dirty="0">
                <a:solidFill>
                  <a:schemeClr val="tx1"/>
                </a:solidFill>
                <a:latin typeface="+mn-lt"/>
                <a:ea typeface="+mn-ea"/>
                <a:cs typeface="+mn-cs"/>
              </a:rPr>
              <a:t> Providing updates during both school and summer months,</a:t>
            </a:r>
          </a:p>
          <a:p>
            <a:pPr rtl="0" fontAlgn="base">
              <a:buFont typeface="Arial" pitchFamily="34" charset="0"/>
              <a:buChar char="•"/>
            </a:pPr>
            <a:r>
              <a:rPr lang="en-US" sz="1200" b="0" i="0" u="none" strike="noStrike" kern="1200" dirty="0">
                <a:solidFill>
                  <a:schemeClr val="tx1"/>
                </a:solidFill>
                <a:latin typeface="+mn-lt"/>
                <a:ea typeface="+mn-ea"/>
                <a:cs typeface="+mn-cs"/>
              </a:rPr>
              <a:t> Inviting parents to regular club meetings and service projects,</a:t>
            </a:r>
          </a:p>
          <a:p>
            <a:pPr rtl="0" fontAlgn="base">
              <a:buFont typeface="Arial" pitchFamily="34" charset="0"/>
              <a:buChar char="•"/>
            </a:pPr>
            <a:r>
              <a:rPr lang="en-US" sz="1200" b="0" i="0" u="none" strike="noStrike" kern="1200" dirty="0">
                <a:solidFill>
                  <a:schemeClr val="tx1"/>
                </a:solidFill>
                <a:latin typeface="+mn-lt"/>
                <a:ea typeface="+mn-ea"/>
                <a:cs typeface="+mn-cs"/>
              </a:rPr>
              <a:t> Creating special roles for parents to act as liaison between the club and the school’s Parent Teacher Organization,</a:t>
            </a:r>
          </a:p>
          <a:p>
            <a:pPr rtl="0" fontAlgn="base">
              <a:buFont typeface="Arial" pitchFamily="34" charset="0"/>
              <a:buChar char="•"/>
            </a:pPr>
            <a:r>
              <a:rPr lang="en-US" sz="1200" b="0" i="0" u="none" strike="noStrike" kern="1200" dirty="0">
                <a:solidFill>
                  <a:schemeClr val="tx1"/>
                </a:solidFill>
                <a:latin typeface="+mn-lt"/>
                <a:ea typeface="+mn-ea"/>
                <a:cs typeface="+mn-cs"/>
              </a:rPr>
              <a:t> And, educating and training parents to serve as public advocates of the club.</a:t>
            </a:r>
          </a:p>
          <a:p>
            <a:endParaRPr lang="en-US" sz="1200" b="0" i="0" u="none" strike="noStrike" kern="1200" dirty="0">
              <a:solidFill>
                <a:schemeClr val="tx1"/>
              </a:solidFill>
              <a:latin typeface="+mn-lt"/>
              <a:ea typeface="+mn-ea"/>
              <a:cs typeface="+mn-cs"/>
            </a:endParaRPr>
          </a:p>
          <a:p>
            <a:r>
              <a:rPr lang="en-US" sz="1200" b="0" i="0" u="none" strike="noStrike" kern="1200" dirty="0">
                <a:solidFill>
                  <a:schemeClr val="tx1"/>
                </a:solidFill>
                <a:latin typeface="+mn-lt"/>
                <a:ea typeface="+mn-ea"/>
                <a:cs typeface="+mn-cs"/>
              </a:rPr>
              <a:t>An </a:t>
            </a:r>
            <a:r>
              <a:rPr lang="en-US" sz="1200" b="0" i="1" u="none" strike="noStrike" kern="1200" dirty="0">
                <a:solidFill>
                  <a:schemeClr val="tx1"/>
                </a:solidFill>
                <a:latin typeface="+mn-lt"/>
                <a:ea typeface="+mn-ea"/>
                <a:cs typeface="+mn-cs"/>
              </a:rPr>
              <a:t>international</a:t>
            </a:r>
            <a:r>
              <a:rPr lang="en-US" sz="1200" b="0" i="0" u="none" strike="noStrike" kern="1200" dirty="0">
                <a:solidFill>
                  <a:schemeClr val="tx1"/>
                </a:solidFill>
                <a:latin typeface="+mn-lt"/>
                <a:ea typeface="+mn-ea"/>
                <a:cs typeface="+mn-cs"/>
              </a:rPr>
              <a:t> resource is the Kiwanis International Office, located in Indianapolis, Indiana. Staff members produce literature</a:t>
            </a:r>
            <a:r>
              <a:rPr lang="en-US" sz="1200" b="0" i="0" u="none" strike="noStrike" kern="1200" baseline="0" dirty="0">
                <a:solidFill>
                  <a:schemeClr val="tx1"/>
                </a:solidFill>
                <a:latin typeface="+mn-lt"/>
                <a:ea typeface="+mn-ea"/>
                <a:cs typeface="+mn-cs"/>
              </a:rPr>
              <a:t> and publications, create online advisor education, manage social media for the Kiwanis family, and more. </a:t>
            </a: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u="none" strike="noStrike" kern="1200" dirty="0">
                <a:solidFill>
                  <a:schemeClr val="tx1"/>
                </a:solidFill>
                <a:latin typeface="+mn-lt"/>
                <a:ea typeface="+mn-ea"/>
                <a:cs typeface="+mn-cs"/>
              </a:rPr>
              <a:t>Support to advisors</a:t>
            </a:r>
          </a:p>
          <a:p>
            <a:endParaRPr lang="en-US" sz="1200" b="0" i="0" u="none" strike="noStrike" kern="1200" dirty="0">
              <a:solidFill>
                <a:schemeClr val="tx1"/>
              </a:solidFill>
              <a:latin typeface="+mn-lt"/>
              <a:ea typeface="+mn-ea"/>
              <a:cs typeface="+mn-cs"/>
            </a:endParaRPr>
          </a:p>
          <a:p>
            <a:r>
              <a:rPr lang="en-US" sz="1200" b="0" i="0" u="none" strike="noStrike" kern="1200" dirty="0">
                <a:solidFill>
                  <a:schemeClr val="tx1"/>
                </a:solidFill>
                <a:latin typeface="+mn-lt"/>
                <a:ea typeface="+mn-ea"/>
                <a:cs typeface="+mn-cs"/>
              </a:rPr>
              <a:t>An </a:t>
            </a:r>
            <a:r>
              <a:rPr lang="en-US" sz="1200" b="0" i="1" u="none" strike="noStrike" kern="1200" dirty="0">
                <a:solidFill>
                  <a:schemeClr val="tx1"/>
                </a:solidFill>
                <a:latin typeface="+mn-lt"/>
                <a:ea typeface="+mn-ea"/>
                <a:cs typeface="+mn-cs"/>
              </a:rPr>
              <a:t>international</a:t>
            </a:r>
            <a:r>
              <a:rPr lang="en-US" sz="1200" b="0" i="0" u="none" strike="noStrike" kern="1200" dirty="0">
                <a:solidFill>
                  <a:schemeClr val="tx1"/>
                </a:solidFill>
                <a:latin typeface="+mn-lt"/>
                <a:ea typeface="+mn-ea"/>
                <a:cs typeface="+mn-cs"/>
              </a:rPr>
              <a:t> resource is the Kiwanis International Office, located in Indianapolis, Indiana. Staff members produce literature</a:t>
            </a:r>
            <a:r>
              <a:rPr lang="en-US" sz="1200" b="0" i="0" u="none" strike="noStrike" kern="1200" baseline="0" dirty="0">
                <a:solidFill>
                  <a:schemeClr val="tx1"/>
                </a:solidFill>
                <a:latin typeface="+mn-lt"/>
                <a:ea typeface="+mn-ea"/>
                <a:cs typeface="+mn-cs"/>
              </a:rPr>
              <a:t> and publications, create online advisor education, manage social media for the Kiwanis family, and more.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One key resource is the K-Kids  and Builders Club program kit provided each year to assist club advisors in guiding club members through the year.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Items included in the program kit include: </a:t>
            </a:r>
            <a:r>
              <a:rPr lang="en-US" sz="1200" b="0" i="0" u="none" strike="noStrike" kern="1200" baseline="0" dirty="0">
                <a:solidFill>
                  <a:schemeClr val="tx1"/>
                </a:solidFill>
                <a:latin typeface="+mn-lt"/>
                <a:ea typeface="+mn-ea"/>
                <a:cs typeface="+mn-cs"/>
              </a:rPr>
              <a:t>Advisor guide, IDEA toolkit for officers, Officer guides, Officer and member pins or buttons, Member handbooks, pledge poster, and contest flier.</a:t>
            </a: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12</a:t>
            </a:fld>
            <a:endParaRPr lang="en-US"/>
          </a:p>
        </p:txBody>
      </p:sp>
    </p:spTree>
    <p:extLst>
      <p:ext uri="{BB962C8B-B14F-4D97-AF65-F5344CB8AC3E}">
        <p14:creationId xmlns:p14="http://schemas.microsoft.com/office/powerpoint/2010/main" val="3346042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latin typeface="+mn-lt"/>
                <a:ea typeface="+mn-ea"/>
                <a:cs typeface="+mn-cs"/>
              </a:rPr>
              <a:t>Here’s the Builders Club version of what’s in the kit and a peak at the Builders Club IDEA toolkit for club officers. </a:t>
            </a:r>
          </a:p>
          <a:p>
            <a:r>
              <a:rPr lang="en-US" sz="1200" b="0" i="0" u="none" strike="noStrike" kern="1200" dirty="0">
                <a:solidFill>
                  <a:schemeClr val="tx1"/>
                </a:solidFill>
                <a:latin typeface="+mn-lt"/>
                <a:ea typeface="+mn-ea"/>
                <a:cs typeface="+mn-cs"/>
              </a:rPr>
              <a:t>The IDEA toolkit is written specifically for club officers, the toolkit guides members through planning and executing a high-impact service project of their choosing from beginning to end. Each step contains instructions, handouts and tools for club officers. It’s also available online at kkids.org/idea and buildersclub.org/idea.</a:t>
            </a:r>
            <a:endParaRPr lang="en-US" b="0"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13</a:t>
            </a:fld>
            <a:endParaRPr lang="en-US"/>
          </a:p>
        </p:txBody>
      </p:sp>
    </p:spTree>
    <p:extLst>
      <p:ext uri="{BB962C8B-B14F-4D97-AF65-F5344CB8AC3E}">
        <p14:creationId xmlns:p14="http://schemas.microsoft.com/office/powerpoint/2010/main" val="3904317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E43161-25D3-4833-9E3D-87706631ECFF}" type="slidenum">
              <a:rPr lang="en-US"/>
              <a:pPr fontAlgn="base">
                <a:spcBef>
                  <a:spcPct val="0"/>
                </a:spcBef>
                <a:spcAft>
                  <a:spcPct val="0"/>
                </a:spcAft>
                <a:defRPr/>
              </a:pPr>
              <a:t>14</a:t>
            </a:fld>
            <a:endParaRPr lang="en-US"/>
          </a:p>
        </p:txBody>
      </p:sp>
      <p:sp>
        <p:nvSpPr>
          <p:cNvPr id="624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b="1" dirty="0"/>
              <a:t>Member materials help advisors in guiding members through the club experience.</a:t>
            </a:r>
            <a:endParaRPr lang="en-US" dirty="0"/>
          </a:p>
          <a:p>
            <a:pPr eaLnBrk="1" hangingPunct="1">
              <a:spcBef>
                <a:spcPct val="0"/>
              </a:spcBef>
            </a:pPr>
            <a:endParaRPr lang="en-US" dirty="0"/>
          </a:p>
        </p:txBody>
      </p:sp>
    </p:spTree>
    <p:extLst>
      <p:ext uri="{BB962C8B-B14F-4D97-AF65-F5344CB8AC3E}">
        <p14:creationId xmlns:p14="http://schemas.microsoft.com/office/powerpoint/2010/main" val="1949966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E43161-25D3-4833-9E3D-87706631ECFF}" type="slidenum">
              <a:rPr lang="en-US"/>
              <a:pPr fontAlgn="base">
                <a:spcBef>
                  <a:spcPct val="0"/>
                </a:spcBef>
                <a:spcAft>
                  <a:spcPct val="0"/>
                </a:spcAft>
                <a:defRPr/>
              </a:pPr>
              <a:t>15</a:t>
            </a:fld>
            <a:endParaRPr lang="en-US"/>
          </a:p>
        </p:txBody>
      </p:sp>
      <p:sp>
        <p:nvSpPr>
          <p:cNvPr id="624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b="0" dirty="0"/>
              <a:t>K-Kids and Builders Club officer guides also help in preparing club officers for their leadership role in the club.</a:t>
            </a:r>
          </a:p>
          <a:p>
            <a:pPr eaLnBrk="1" hangingPunct="1">
              <a:spcBef>
                <a:spcPct val="0"/>
              </a:spcBef>
            </a:pPr>
            <a:endParaRPr lang="en-US" dirty="0"/>
          </a:p>
        </p:txBody>
      </p:sp>
    </p:spTree>
    <p:extLst>
      <p:ext uri="{BB962C8B-B14F-4D97-AF65-F5344CB8AC3E}">
        <p14:creationId xmlns:p14="http://schemas.microsoft.com/office/powerpoint/2010/main" val="977292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E43161-25D3-4833-9E3D-87706631ECFF}" type="slidenum">
              <a:rPr lang="en-US"/>
              <a:pPr fontAlgn="base">
                <a:spcBef>
                  <a:spcPct val="0"/>
                </a:spcBef>
                <a:spcAft>
                  <a:spcPct val="0"/>
                </a:spcAft>
                <a:defRPr/>
              </a:pPr>
              <a:t>16</a:t>
            </a:fld>
            <a:endParaRPr lang="en-US"/>
          </a:p>
        </p:txBody>
      </p:sp>
      <p:sp>
        <p:nvSpPr>
          <p:cNvPr id="6246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24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b="1" dirty="0"/>
              <a:t>Why K-Kids or Builders Club?</a:t>
            </a:r>
          </a:p>
          <a:p>
            <a:pPr eaLnBrk="1" hangingPunct="1">
              <a:spcBef>
                <a:spcPct val="0"/>
              </a:spcBef>
            </a:pPr>
            <a:r>
              <a:rPr lang="en-US" dirty="0"/>
              <a:t>K-Kids</a:t>
            </a:r>
            <a:r>
              <a:rPr lang="en-US" baseline="0" dirty="0"/>
              <a:t>  and Builders Club teaches children leadership skills through service. Planning and taking part in service projects a great way for club members to gain leadership skills and make a difference in the community. </a:t>
            </a:r>
          </a:p>
          <a:p>
            <a:pPr eaLnBrk="1" hangingPunct="1">
              <a:spcBef>
                <a:spcPct val="0"/>
              </a:spcBef>
            </a:pPr>
            <a:endParaRPr lang="en-US" baseline="0" dirty="0"/>
          </a:p>
          <a:p>
            <a:pPr eaLnBrk="1" hangingPunct="1">
              <a:spcBef>
                <a:spcPct val="0"/>
              </a:spcBef>
            </a:pPr>
            <a:r>
              <a:rPr lang="en-US" baseline="0" dirty="0"/>
              <a:t>Most clubs have a goal each semester to plan one project in each of the three listed categories.</a:t>
            </a:r>
          </a:p>
          <a:p>
            <a:pPr eaLnBrk="1" hangingPunct="1">
              <a:spcBef>
                <a:spcPct val="0"/>
              </a:spcBef>
            </a:pPr>
            <a:endParaRPr lang="en-US" baseline="0" dirty="0"/>
          </a:p>
          <a:p>
            <a:pPr eaLnBrk="1" hangingPunct="1">
              <a:spcBef>
                <a:spcPct val="0"/>
              </a:spcBef>
            </a:pPr>
            <a:r>
              <a:rPr lang="en-US" baseline="0" dirty="0"/>
              <a:t>Examples include:</a:t>
            </a:r>
          </a:p>
          <a:p>
            <a:pPr eaLnBrk="1" hangingPunct="1">
              <a:spcBef>
                <a:spcPct val="0"/>
              </a:spcBef>
              <a:buFont typeface="Arial" pitchFamily="34" charset="0"/>
              <a:buChar char="•"/>
            </a:pPr>
            <a:r>
              <a:rPr lang="en-US" baseline="0" dirty="0"/>
              <a:t> Making special welcome baskets for students relocating to a school.</a:t>
            </a:r>
          </a:p>
          <a:p>
            <a:pPr eaLnBrk="1" hangingPunct="1">
              <a:spcBef>
                <a:spcPct val="0"/>
              </a:spcBef>
              <a:buFont typeface="Arial" pitchFamily="34" charset="0"/>
              <a:buChar char="•"/>
            </a:pPr>
            <a:r>
              <a:rPr lang="en-US" baseline="0" dirty="0"/>
              <a:t> Show appreciation to teachers through thank you notes, treats, or classroom chores.</a:t>
            </a:r>
          </a:p>
          <a:p>
            <a:pPr eaLnBrk="1" hangingPunct="1">
              <a:spcBef>
                <a:spcPct val="0"/>
              </a:spcBef>
              <a:buFont typeface="Arial" pitchFamily="34" charset="0"/>
              <a:buChar char="•"/>
            </a:pPr>
            <a:r>
              <a:rPr lang="en-US" baseline="0" dirty="0"/>
              <a:t> Food or clothing drives.</a:t>
            </a:r>
          </a:p>
          <a:p>
            <a:pPr eaLnBrk="1" hangingPunct="1">
              <a:spcBef>
                <a:spcPct val="0"/>
              </a:spcBef>
              <a:buFont typeface="Arial" pitchFamily="34" charset="0"/>
              <a:buChar char="•"/>
            </a:pPr>
            <a:r>
              <a:rPr lang="en-US" baseline="0" dirty="0"/>
              <a:t> Hosting a bake sale.</a:t>
            </a:r>
          </a:p>
          <a:p>
            <a:pPr eaLnBrk="1" hangingPunct="1">
              <a:spcBef>
                <a:spcPct val="0"/>
              </a:spcBef>
              <a:buFont typeface="Arial" pitchFamily="34" charset="0"/>
              <a:buChar char="•"/>
            </a:pPr>
            <a:r>
              <a:rPr lang="en-US" baseline="0" dirty="0"/>
              <a:t> Sponsoring a speaker to bring attention to a particular topic.</a:t>
            </a:r>
          </a:p>
          <a:p>
            <a:pPr eaLnBrk="1" hangingPunct="1">
              <a:spcBef>
                <a:spcPct val="0"/>
              </a:spcBef>
              <a:buFont typeface="Arial" pitchFamily="34" charset="0"/>
              <a:buChar char="•"/>
            </a:pPr>
            <a:r>
              <a:rPr lang="en-US" baseline="0" dirty="0"/>
              <a:t> Hosting a movie night by showing a documentary addressing a specific cause or message.</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1" i="0" u="none" strike="noStrike" kern="1200" dirty="0">
                <a:solidFill>
                  <a:schemeClr val="tx1"/>
                </a:solidFill>
                <a:latin typeface="+mn-lt"/>
                <a:ea typeface="+mn-ea"/>
                <a:cs typeface="+mn-cs"/>
              </a:rPr>
              <a:t>K-Kids and Builders Club service leadership model</a:t>
            </a:r>
          </a:p>
          <a:p>
            <a:pPr rtl="0"/>
            <a:r>
              <a:rPr lang="en-US" sz="1200" b="0" i="0" u="none" strike="noStrike" kern="1200" dirty="0">
                <a:solidFill>
                  <a:schemeClr val="tx1"/>
                </a:solidFill>
                <a:latin typeface="+mn-lt"/>
                <a:ea typeface="+mn-ea"/>
                <a:cs typeface="+mn-cs"/>
              </a:rPr>
              <a:t>The primary educational objective of K-Kids and Builders Club is to prepare members to be the most engaged members of their current and future communities.</a:t>
            </a:r>
            <a:endParaRPr lang="en-US" b="0" dirty="0"/>
          </a:p>
          <a:p>
            <a:pPr rtl="0"/>
            <a:br>
              <a:rPr lang="en-US" b="0" dirty="0"/>
            </a:br>
            <a:r>
              <a:rPr lang="en-US" sz="1200" b="0" i="0" u="none" strike="noStrike" kern="1200" dirty="0">
                <a:solidFill>
                  <a:schemeClr val="tx1"/>
                </a:solidFill>
                <a:latin typeface="+mn-lt"/>
                <a:ea typeface="+mn-ea"/>
                <a:cs typeface="+mn-cs"/>
              </a:rPr>
              <a:t>By participating in K-Kids or Builders Club and experiencing service leadership, members discover their heart to serve, answer their call to lead and summon the courage to engage. </a:t>
            </a:r>
          </a:p>
          <a:p>
            <a:pPr rtl="0"/>
            <a:endParaRPr lang="en-US" sz="1200" b="0" i="0" u="none" strike="noStrike" kern="120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rPr>
              <a:t>When students discover</a:t>
            </a:r>
            <a:r>
              <a:rPr lang="en-US" sz="1200" b="0" i="0" u="none" strike="noStrike" kern="1200" baseline="0" dirty="0">
                <a:solidFill>
                  <a:schemeClr val="tx1"/>
                </a:solidFill>
                <a:latin typeface="+mn-lt"/>
                <a:ea typeface="+mn-ea"/>
                <a:cs typeface="+mn-cs"/>
              </a:rPr>
              <a:t> their heart to serve, they decide that serving others is a new, exciting way of life. When students answer their call to lead, they step forward when the easier choice might have been to stand still. When students summon the courage to engage, they decide to live a life of collaboration and not isolation. </a:t>
            </a:r>
            <a:endParaRPr lang="en-US" b="0"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defRPr/>
            </a:pPr>
            <a:r>
              <a:rPr lang="en-US" b="1" dirty="0"/>
              <a:t>Working</a:t>
            </a:r>
            <a:r>
              <a:rPr lang="en-US" b="1" baseline="0" dirty="0"/>
              <a:t> together</a:t>
            </a:r>
            <a:endParaRPr lang="en-US" b="1" dirty="0"/>
          </a:p>
          <a:p>
            <a:pPr eaLnBrk="1" hangingPunct="1">
              <a:spcBef>
                <a:spcPct val="0"/>
              </a:spcBef>
              <a:defRPr/>
            </a:pPr>
            <a:endParaRPr lang="en-US" b="1" dirty="0"/>
          </a:p>
          <a:p>
            <a:pPr eaLnBrk="1" hangingPunct="1">
              <a:spcBef>
                <a:spcPct val="0"/>
              </a:spcBef>
              <a:defRPr/>
            </a:pPr>
            <a:r>
              <a:rPr lang="en-US" b="0" dirty="0"/>
              <a:t>Here are just a few ways a Kiwanis club and a K-Kids and Builders Club work together:</a:t>
            </a:r>
          </a:p>
          <a:p>
            <a:pPr marL="120816" indent="-120816" eaLnBrk="1" hangingPunct="1">
              <a:buFont typeface="Arial" pitchFamily="34" charset="0"/>
              <a:buChar char="•"/>
              <a:defRPr/>
            </a:pPr>
            <a:r>
              <a:rPr lang="en-US" dirty="0">
                <a:cs typeface="Arial" pitchFamily="34" charset="0"/>
              </a:rPr>
              <a:t>The Kiwanis advisor informs the Kiwanis club about what the K-Kids club/Builders Club is doing. </a:t>
            </a:r>
          </a:p>
          <a:p>
            <a:pPr marL="120816" indent="-120816" eaLnBrk="1" hangingPunct="1">
              <a:buFont typeface="Arial" pitchFamily="34" charset="0"/>
              <a:buChar char="•"/>
              <a:defRPr/>
            </a:pPr>
            <a:r>
              <a:rPr lang="en-US" dirty="0">
                <a:cs typeface="Arial" pitchFamily="34" charset="0"/>
              </a:rPr>
              <a:t>The Kiwanis club invites K-Kids club/Builders Club members to help with service projects. </a:t>
            </a:r>
          </a:p>
          <a:p>
            <a:pPr marL="120816" indent="-120816" eaLnBrk="1" hangingPunct="1">
              <a:buFont typeface="Arial" pitchFamily="34" charset="0"/>
              <a:buChar char="•"/>
              <a:defRPr/>
            </a:pPr>
            <a:r>
              <a:rPr lang="en-US" dirty="0">
                <a:cs typeface="Arial" pitchFamily="34" charset="0"/>
              </a:rPr>
              <a:t>The Kiwanis club invites K-Kids club/Builders Club members to attend Kiwanis club meetings.</a:t>
            </a:r>
          </a:p>
          <a:p>
            <a:pPr marL="120816" indent="-120816" eaLnBrk="1" hangingPunct="1">
              <a:buFont typeface="Arial" pitchFamily="34" charset="0"/>
              <a:buChar char="•"/>
              <a:defRPr/>
            </a:pPr>
            <a:r>
              <a:rPr lang="en-US" dirty="0">
                <a:cs typeface="Arial" pitchFamily="34" charset="0"/>
              </a:rPr>
              <a:t>The Kiwanis club is available to deliver programming for the K-Kids club/Builders Club.  Example: Career Day or a club program speaker.</a:t>
            </a:r>
          </a:p>
          <a:p>
            <a:pPr eaLnBrk="1" hangingPunct="1">
              <a:spcBef>
                <a:spcPct val="0"/>
              </a:spcBef>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None/>
            </a:pPr>
            <a:r>
              <a:rPr lang="en-US" sz="1200" b="1" i="0" kern="1200" dirty="0">
                <a:solidFill>
                  <a:schemeClr val="tx1"/>
                </a:solidFill>
                <a:latin typeface="+mn-lt"/>
                <a:ea typeface="+mn-ea"/>
                <a:cs typeface="+mn-cs"/>
              </a:rPr>
              <a:t>Starting a K-Kids</a:t>
            </a:r>
            <a:r>
              <a:rPr lang="en-US" sz="1200" b="1" i="0" kern="1200" baseline="0" dirty="0">
                <a:solidFill>
                  <a:schemeClr val="tx1"/>
                </a:solidFill>
                <a:latin typeface="+mn-lt"/>
                <a:ea typeface="+mn-ea"/>
                <a:cs typeface="+mn-cs"/>
              </a:rPr>
              <a:t> club</a:t>
            </a:r>
            <a:endParaRPr lang="en-US" sz="1200" b="1" i="0" kern="1200" dirty="0">
              <a:solidFill>
                <a:schemeClr val="tx1"/>
              </a:solidFill>
              <a:latin typeface="+mn-lt"/>
              <a:ea typeface="+mn-ea"/>
              <a:cs typeface="+mn-cs"/>
            </a:endParaRPr>
          </a:p>
          <a:p>
            <a:pPr marL="228600" indent="-228600">
              <a:buAutoNum type="arabicPeriod"/>
            </a:pPr>
            <a:r>
              <a:rPr lang="en-US" sz="1200" b="0" i="0" kern="1200" dirty="0">
                <a:solidFill>
                  <a:schemeClr val="tx1"/>
                </a:solidFill>
                <a:latin typeface="+mn-lt"/>
                <a:ea typeface="+mn-ea"/>
                <a:cs typeface="+mn-cs"/>
              </a:rPr>
              <a:t>The first step is finding advisors, members and a place to meet.</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Your home base (and meeting place) may be at an elementary school, a community center, or somewhere else. A Kiwanis club could sponsor your club—offering both financial support and hands-on guidance—and a Circle</a:t>
            </a:r>
            <a:r>
              <a:rPr lang="en-US" sz="1200" b="0" i="0" kern="1200" baseline="0" dirty="0">
                <a:solidFill>
                  <a:schemeClr val="tx1"/>
                </a:solidFill>
                <a:latin typeface="+mn-lt"/>
                <a:ea typeface="+mn-ea"/>
                <a:cs typeface="+mn-cs"/>
              </a:rPr>
              <a:t> K club</a:t>
            </a:r>
            <a:r>
              <a:rPr lang="en-US" sz="1200" b="0" i="0" kern="1200" dirty="0">
                <a:solidFill>
                  <a:schemeClr val="tx1"/>
                </a:solidFill>
                <a:latin typeface="+mn-lt"/>
                <a:ea typeface="+mn-ea"/>
                <a:cs typeface="+mn-cs"/>
              </a:rPr>
              <a:t> or Key Club can co-sponsor. Who will help steer your club in the right direction? It takes two: an advisor from your site and an advisor from your local Kiwanis club.</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pPr marL="228600" indent="-228600">
              <a:buAutoNum type="arabicPeriod"/>
            </a:pPr>
            <a:r>
              <a:rPr lang="en-US" sz="1200" b="0" i="0" kern="1200" dirty="0">
                <a:solidFill>
                  <a:schemeClr val="tx1"/>
                </a:solidFill>
                <a:latin typeface="+mn-lt"/>
                <a:ea typeface="+mn-ea"/>
                <a:cs typeface="+mn-cs"/>
              </a:rPr>
              <a:t>Once you’ve laid the groundwork for your club, it’s time to get organized, file paperwork, train club leaders and build enthusiasm.</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The chartering process makes your club a reality.</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Put all the pieces together. Get together with new members to adopt club bylaws, officially elect officers and directors, plan your club’s meeting schedule and start brainstorming service project ideas. Make time to train officers, create a budget and set goals for your club.</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pPr marL="228600" indent="-228600">
              <a:buAutoNum type="arabicPeriod"/>
            </a:pPr>
            <a:r>
              <a:rPr lang="en-US" sz="1200" b="0" i="0" kern="1200" dirty="0">
                <a:solidFill>
                  <a:schemeClr val="tx1"/>
                </a:solidFill>
                <a:latin typeface="+mn-lt"/>
                <a:ea typeface="+mn-ea"/>
                <a:cs typeface="+mn-cs"/>
              </a:rPr>
              <a:t>Once your club is official, you’ll be ready to reach out to the community and make a difference through meaningful service projects.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Empower yourself with liability information, project ideas and tips on working with youth.</a:t>
            </a:r>
          </a:p>
          <a:p>
            <a:pPr marL="228600" indent="-228600">
              <a:buAutoNum type="arabicPeriod"/>
            </a:pPr>
            <a:endParaRPr lang="en-US" sz="1200" b="0" i="0" kern="1200" dirty="0">
              <a:solidFill>
                <a:schemeClr val="tx1"/>
              </a:solidFill>
              <a:latin typeface="+mn-lt"/>
              <a:ea typeface="+mn-ea"/>
              <a:cs typeface="+mn-cs"/>
            </a:endParaRPr>
          </a:p>
          <a:p>
            <a:pPr marL="228600" indent="-228600">
              <a:buNone/>
            </a:pPr>
            <a:r>
              <a:rPr lang="en-US" sz="1200" b="0" i="0" kern="1200" dirty="0">
                <a:solidFill>
                  <a:schemeClr val="tx1"/>
                </a:solidFill>
                <a:latin typeface="+mn-lt"/>
                <a:ea typeface="+mn-ea"/>
                <a:cs typeface="+mn-cs"/>
              </a:rPr>
              <a:t>Visit kkids.org/charter</a:t>
            </a:r>
            <a:r>
              <a:rPr lang="en-US" sz="1200" b="0" i="0" kern="1200" baseline="0" dirty="0">
                <a:solidFill>
                  <a:schemeClr val="tx1"/>
                </a:solidFill>
                <a:latin typeface="+mn-lt"/>
                <a:ea typeface="+mn-ea"/>
                <a:cs typeface="+mn-cs"/>
              </a:rPr>
              <a:t> for more info. </a:t>
            </a:r>
          </a:p>
          <a:p>
            <a:pPr marL="228600" indent="-228600">
              <a:buNone/>
            </a:pPr>
            <a:endParaRPr lang="en-US" sz="1200" b="0" i="0" kern="1200" baseline="0" dirty="0">
              <a:solidFill>
                <a:schemeClr val="tx1"/>
              </a:solidFill>
              <a:latin typeface="+mn-lt"/>
              <a:ea typeface="+mn-ea"/>
              <a:cs typeface="+mn-cs"/>
            </a:endParaRPr>
          </a:p>
          <a:p>
            <a:pPr marL="228600" indent="-228600">
              <a:buNone/>
            </a:pPr>
            <a:r>
              <a:rPr lang="en-US" sz="1200" b="0" i="0" kern="1200" baseline="0" dirty="0">
                <a:solidFill>
                  <a:schemeClr val="tx1"/>
                </a:solidFill>
                <a:latin typeface="+mn-lt"/>
                <a:ea typeface="+mn-ea"/>
                <a:cs typeface="+mn-cs"/>
              </a:rPr>
              <a:t>K-Kids charter fee: $300</a:t>
            </a:r>
          </a:p>
          <a:p>
            <a:pPr marL="228600" indent="-228600">
              <a:buNone/>
            </a:pPr>
            <a:r>
              <a:rPr lang="en-US" sz="1200" b="0" i="0" kern="1200" baseline="0" dirty="0">
                <a:solidFill>
                  <a:schemeClr val="tx1"/>
                </a:solidFill>
                <a:latin typeface="+mn-lt"/>
                <a:ea typeface="+mn-ea"/>
                <a:cs typeface="+mn-cs"/>
              </a:rPr>
              <a:t>K-Kids renewal fee: $180</a:t>
            </a:r>
            <a:br>
              <a:rPr lang="en-US" sz="1200" b="0" i="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883D91-4E1D-4C9E-9262-5964F4D6CAC4}" type="slidenum">
              <a:rPr lang="en-US"/>
              <a:pPr fontAlgn="base">
                <a:spcBef>
                  <a:spcPct val="0"/>
                </a:spcBef>
                <a:spcAft>
                  <a:spcPct val="0"/>
                </a:spcAft>
                <a:defRPr/>
              </a:pPr>
              <a:t>2</a:t>
            </a:fld>
            <a:endParaRPr lang="en-US"/>
          </a:p>
        </p:txBody>
      </p:sp>
      <p:sp>
        <p:nvSpPr>
          <p:cNvPr id="6349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81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normAutofit fontScale="77500" lnSpcReduction="20000"/>
          </a:bodyPr>
          <a:lstStyle/>
          <a:p>
            <a:pPr marL="241632" marR="0" indent="-241632" algn="l" defTabSz="914400" rtl="0" eaLnBrk="1" fontAlgn="auto" latinLnBrk="0" hangingPunct="1">
              <a:lnSpc>
                <a:spcPct val="200000"/>
              </a:lnSpc>
              <a:spcBef>
                <a:spcPts val="0"/>
              </a:spcBef>
              <a:spcAft>
                <a:spcPts val="0"/>
              </a:spcAft>
              <a:buClrTx/>
              <a:buSzTx/>
              <a:buFontTx/>
              <a:buNone/>
              <a:tabLst/>
              <a:defRPr/>
            </a:pPr>
            <a:r>
              <a:rPr lang="en-US" b="1" dirty="0"/>
              <a:t>Kiwanis family</a:t>
            </a:r>
          </a:p>
          <a:p>
            <a:pPr marL="241632" marR="0" indent="-241632" algn="l" defTabSz="914400" rtl="0" eaLnBrk="1" fontAlgn="auto" latinLnBrk="0" hangingPunct="1">
              <a:lnSpc>
                <a:spcPct val="200000"/>
              </a:lnSpc>
              <a:spcBef>
                <a:spcPts val="0"/>
              </a:spcBef>
              <a:spcAft>
                <a:spcPts val="0"/>
              </a:spcAft>
              <a:buClrTx/>
              <a:buSzTx/>
              <a:buFontTx/>
              <a:buNone/>
              <a:tabLst/>
              <a:defRPr/>
            </a:pPr>
            <a:r>
              <a:rPr lang="en-US" dirty="0"/>
              <a:t>Kiwanis has clubs</a:t>
            </a:r>
            <a:r>
              <a:rPr lang="en-US" baseline="0" dirty="0"/>
              <a:t> for anyone from age 6 to over 100. </a:t>
            </a:r>
            <a:r>
              <a:rPr lang="en-US" dirty="0"/>
              <a:t>K-Kids is part of the Kiwanis family. </a:t>
            </a:r>
            <a:endParaRPr lang="en-US" sz="1200" b="0" i="0" u="none" strike="noStrike" kern="1200" dirty="0">
              <a:solidFill>
                <a:schemeClr val="tx1"/>
              </a:solidFill>
              <a:latin typeface="+mn-lt"/>
              <a:ea typeface="+mn-ea"/>
              <a:cs typeface="+mn-cs"/>
            </a:endParaRPr>
          </a:p>
          <a:p>
            <a:pPr marL="241632" indent="-241632" eaLnBrk="1" fontAlgn="auto" hangingPunct="1">
              <a:lnSpc>
                <a:spcPct val="200000"/>
              </a:lnSpc>
              <a:spcBef>
                <a:spcPts val="0"/>
              </a:spcBef>
              <a:spcAft>
                <a:spcPts val="0"/>
              </a:spcAft>
              <a:buFontTx/>
              <a:buNone/>
              <a:defRPr/>
            </a:pPr>
            <a:endParaRPr lang="en-US" dirty="0"/>
          </a:p>
          <a:p>
            <a:pPr marL="241632" indent="-241632" eaLnBrk="1" fontAlgn="auto" hangingPunct="1">
              <a:lnSpc>
                <a:spcPct val="200000"/>
              </a:lnSpc>
              <a:spcBef>
                <a:spcPts val="0"/>
              </a:spcBef>
              <a:spcAft>
                <a:spcPts val="0"/>
              </a:spcAft>
              <a:buFont typeface="Arial" pitchFamily="34" charset="0"/>
              <a:buChar char="•"/>
              <a:defRPr/>
            </a:pPr>
            <a:r>
              <a:rPr lang="en-US" b="1" dirty="0"/>
              <a:t>K-Kids: </a:t>
            </a:r>
            <a:r>
              <a:rPr lang="en-US" b="0" dirty="0"/>
              <a:t>primary/elementary school – where young leaders learn to help others – see kkids.org for more info</a:t>
            </a:r>
            <a:endParaRPr lang="en-US" dirty="0"/>
          </a:p>
          <a:p>
            <a:pPr marL="241632" indent="-241632" eaLnBrk="1" fontAlgn="auto" hangingPunct="1">
              <a:lnSpc>
                <a:spcPct val="200000"/>
              </a:lnSpc>
              <a:spcBef>
                <a:spcPts val="0"/>
              </a:spcBef>
              <a:spcAft>
                <a:spcPts val="0"/>
              </a:spcAft>
              <a:buFont typeface="Arial" pitchFamily="34" charset="0"/>
              <a:buChar char="•"/>
              <a:defRPr/>
            </a:pPr>
            <a:r>
              <a:rPr lang="en-US" b="1" dirty="0"/>
              <a:t>Builders Club: </a:t>
            </a:r>
            <a:r>
              <a:rPr lang="en-US" dirty="0"/>
              <a:t>middle/junior high school – building self-esteem at a pivotal age – see buildersclub.org</a:t>
            </a:r>
            <a:r>
              <a:rPr lang="en-US" baseline="0" dirty="0"/>
              <a:t> for more info</a:t>
            </a:r>
            <a:endParaRPr lang="en-US" dirty="0"/>
          </a:p>
          <a:p>
            <a:pPr marL="241632" indent="-241632" eaLnBrk="1" fontAlgn="auto" hangingPunct="1">
              <a:lnSpc>
                <a:spcPct val="200000"/>
              </a:lnSpc>
              <a:spcBef>
                <a:spcPts val="0"/>
              </a:spcBef>
              <a:spcAft>
                <a:spcPts val="0"/>
              </a:spcAft>
              <a:buFont typeface="Arial" pitchFamily="34" charset="0"/>
              <a:buChar char="•"/>
              <a:defRPr/>
            </a:pPr>
            <a:r>
              <a:rPr lang="en-US" b="1" dirty="0"/>
              <a:t>Key Club International:</a:t>
            </a:r>
            <a:r>
              <a:rPr lang="en-US" b="1" baseline="0" dirty="0"/>
              <a:t> </a:t>
            </a:r>
            <a:r>
              <a:rPr lang="en-US" b="0" baseline="0" dirty="0"/>
              <a:t>secondary/high school – learning to lead with compassion – see keyclub.org for more info</a:t>
            </a:r>
            <a:endParaRPr lang="en-US" dirty="0"/>
          </a:p>
          <a:p>
            <a:pPr marL="241632" indent="-241632" eaLnBrk="1" fontAlgn="auto" hangingPunct="1">
              <a:lnSpc>
                <a:spcPct val="200000"/>
              </a:lnSpc>
              <a:spcBef>
                <a:spcPts val="0"/>
              </a:spcBef>
              <a:spcAft>
                <a:spcPts val="0"/>
              </a:spcAft>
              <a:buFont typeface="Arial" pitchFamily="34" charset="0"/>
              <a:buChar char="•"/>
              <a:defRPr/>
            </a:pPr>
            <a:r>
              <a:rPr lang="en-US" b="1" dirty="0"/>
              <a:t>Key Leader: </a:t>
            </a:r>
            <a:r>
              <a:rPr lang="en-US" b="0" dirty="0"/>
              <a:t>ages 14-18 – a life-changing leadership weekend – see key-leader.org</a:t>
            </a:r>
            <a:r>
              <a:rPr lang="en-US" b="0" baseline="0" dirty="0"/>
              <a:t> for more info</a:t>
            </a:r>
            <a:endParaRPr lang="en-US" dirty="0"/>
          </a:p>
          <a:p>
            <a:pPr marL="241632" indent="-241632" eaLnBrk="1" fontAlgn="auto" hangingPunct="1">
              <a:lnSpc>
                <a:spcPct val="200000"/>
              </a:lnSpc>
              <a:spcBef>
                <a:spcPts val="0"/>
              </a:spcBef>
              <a:spcAft>
                <a:spcPts val="0"/>
              </a:spcAft>
              <a:buFont typeface="Arial" pitchFamily="34" charset="0"/>
              <a:buChar char="•"/>
              <a:defRPr/>
            </a:pPr>
            <a:r>
              <a:rPr lang="en-US" b="1" dirty="0"/>
              <a:t>Circle K International</a:t>
            </a:r>
            <a:r>
              <a:rPr lang="en-US" b="1" baseline="0" dirty="0"/>
              <a:t>: </a:t>
            </a:r>
            <a:r>
              <a:rPr lang="en-US" b="0" baseline="0" dirty="0"/>
              <a:t>college/university students – the next generation of community leaders – see circlek.org for more info</a:t>
            </a:r>
            <a:endParaRPr lang="en-US" dirty="0"/>
          </a:p>
          <a:p>
            <a:pPr marL="241632" indent="-241632" eaLnBrk="1" fontAlgn="auto" hangingPunct="1">
              <a:lnSpc>
                <a:spcPct val="200000"/>
              </a:lnSpc>
              <a:spcBef>
                <a:spcPts val="0"/>
              </a:spcBef>
              <a:spcAft>
                <a:spcPts val="0"/>
              </a:spcAft>
              <a:buFont typeface="Arial" pitchFamily="34" charset="0"/>
              <a:buChar char="•"/>
              <a:defRPr/>
            </a:pPr>
            <a:r>
              <a:rPr lang="en-US" b="1" dirty="0" err="1"/>
              <a:t>Aktion</a:t>
            </a:r>
            <a:r>
              <a:rPr lang="en-US" b="1" dirty="0"/>
              <a:t> Club:</a:t>
            </a:r>
            <a:r>
              <a:rPr lang="en-US" b="1" baseline="0" dirty="0"/>
              <a:t> </a:t>
            </a:r>
            <a:r>
              <a:rPr lang="en-US" b="0" baseline="0" dirty="0"/>
              <a:t>adults with disabilities – where development has no disability – see aktionclub.org for more info</a:t>
            </a:r>
            <a:endParaRPr lang="en-US" dirty="0"/>
          </a:p>
          <a:p>
            <a:pPr marL="241632" indent="-241632" eaLnBrk="1" fontAlgn="auto" hangingPunct="1">
              <a:lnSpc>
                <a:spcPct val="200000"/>
              </a:lnSpc>
              <a:spcBef>
                <a:spcPts val="0"/>
              </a:spcBef>
              <a:spcAft>
                <a:spcPts val="0"/>
              </a:spcAft>
              <a:buFontTx/>
              <a:buNone/>
              <a:defRPr/>
            </a:pPr>
            <a:endParaRPr lang="en-US" dirty="0"/>
          </a:p>
          <a:p>
            <a:pPr marL="241632" indent="-241632" eaLnBrk="1" fontAlgn="auto" hangingPunct="1">
              <a:lnSpc>
                <a:spcPct val="200000"/>
              </a:lnSpc>
              <a:spcBef>
                <a:spcPts val="0"/>
              </a:spcBef>
              <a:spcAft>
                <a:spcPts val="0"/>
              </a:spcAft>
              <a:buFontTx/>
              <a:buNone/>
              <a:defRPr/>
            </a:pPr>
            <a:r>
              <a:rPr lang="en-US" sz="1200" b="0" i="0" u="none" strike="noStrike" kern="1200" dirty="0">
                <a:solidFill>
                  <a:schemeClr val="tx1"/>
                </a:solidFill>
                <a:latin typeface="+mn-lt"/>
                <a:ea typeface="+mn-ea"/>
                <a:cs typeface="+mn-cs"/>
              </a:rPr>
              <a:t>Many Kiwanis clubs sponsor one or more Kiwanis family clubs.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None/>
            </a:pPr>
            <a:r>
              <a:rPr lang="en-US" sz="1200" b="1" i="0" kern="1200" dirty="0">
                <a:solidFill>
                  <a:schemeClr val="tx1"/>
                </a:solidFill>
                <a:latin typeface="+mn-lt"/>
                <a:ea typeface="+mn-ea"/>
                <a:cs typeface="+mn-cs"/>
              </a:rPr>
              <a:t>Starting a Builders C</a:t>
            </a:r>
            <a:r>
              <a:rPr lang="en-US" sz="1200" b="1" i="0" kern="1200" baseline="0" dirty="0">
                <a:solidFill>
                  <a:schemeClr val="tx1"/>
                </a:solidFill>
                <a:latin typeface="+mn-lt"/>
                <a:ea typeface="+mn-ea"/>
                <a:cs typeface="+mn-cs"/>
              </a:rPr>
              <a:t>lub</a:t>
            </a:r>
            <a:endParaRPr lang="en-US" sz="1200" b="1" i="0" kern="1200" dirty="0">
              <a:solidFill>
                <a:schemeClr val="tx1"/>
              </a:solidFill>
              <a:latin typeface="+mn-lt"/>
              <a:ea typeface="+mn-ea"/>
              <a:cs typeface="+mn-cs"/>
            </a:endParaRPr>
          </a:p>
          <a:p>
            <a:pPr marL="228600" indent="-228600">
              <a:buAutoNum type="arabicPeriod"/>
            </a:pPr>
            <a:r>
              <a:rPr lang="en-US" sz="1200" b="0" i="0" kern="1200" dirty="0">
                <a:solidFill>
                  <a:schemeClr val="tx1"/>
                </a:solidFill>
                <a:latin typeface="+mn-lt"/>
                <a:ea typeface="+mn-ea"/>
                <a:cs typeface="+mn-cs"/>
              </a:rPr>
              <a:t>The first step is finding advisors, members and a place to meet.</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Your home base (and meeting place) may be at a</a:t>
            </a:r>
            <a:r>
              <a:rPr lang="en-US" sz="1200" b="0" i="0" kern="1200" baseline="0" dirty="0">
                <a:solidFill>
                  <a:schemeClr val="tx1"/>
                </a:solidFill>
                <a:latin typeface="+mn-lt"/>
                <a:ea typeface="+mn-ea"/>
                <a:cs typeface="+mn-cs"/>
              </a:rPr>
              <a:t> middle </a:t>
            </a:r>
            <a:r>
              <a:rPr lang="en-US" sz="1200" b="0" i="0" kern="1200" dirty="0">
                <a:solidFill>
                  <a:schemeClr val="tx1"/>
                </a:solidFill>
                <a:latin typeface="+mn-lt"/>
                <a:ea typeface="+mn-ea"/>
                <a:cs typeface="+mn-cs"/>
              </a:rPr>
              <a:t>school, a community center, or somewhere else. A Kiwanis club could sponsor your club—offering both financial support and hands-on guidance—and a Circle</a:t>
            </a:r>
            <a:r>
              <a:rPr lang="en-US" sz="1200" b="0" i="0" kern="1200" baseline="0" dirty="0">
                <a:solidFill>
                  <a:schemeClr val="tx1"/>
                </a:solidFill>
                <a:latin typeface="+mn-lt"/>
                <a:ea typeface="+mn-ea"/>
                <a:cs typeface="+mn-cs"/>
              </a:rPr>
              <a:t> K club</a:t>
            </a:r>
            <a:r>
              <a:rPr lang="en-US" sz="1200" b="0" i="0" kern="1200" dirty="0">
                <a:solidFill>
                  <a:schemeClr val="tx1"/>
                </a:solidFill>
                <a:latin typeface="+mn-lt"/>
                <a:ea typeface="+mn-ea"/>
                <a:cs typeface="+mn-cs"/>
              </a:rPr>
              <a:t> or Key Club can co-sponsor. Who will help steer your club in the right direction? It takes two: an advisor from your site and an advisor from your local Kiwanis club.</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pPr marL="228600" indent="-228600">
              <a:buAutoNum type="arabicPeriod"/>
            </a:pPr>
            <a:r>
              <a:rPr lang="en-US" sz="1200" b="0" i="0" kern="1200" dirty="0">
                <a:solidFill>
                  <a:schemeClr val="tx1"/>
                </a:solidFill>
                <a:latin typeface="+mn-lt"/>
                <a:ea typeface="+mn-ea"/>
                <a:cs typeface="+mn-cs"/>
              </a:rPr>
              <a:t>Once you’ve laid the groundwork for your club, it’s time to get organized, file paperwork, train club leaders and build enthusiasm.</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The chartering process makes your club a reality.</a:t>
            </a:r>
            <a:r>
              <a:rPr lang="en-US" sz="1200" b="0"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Put all the pieces together. Get together with new members to adopt club bylaws, officially elect officers and directors, plan your club’s meeting schedule and start brainstorming service project ideas. Make time to train officers, create a budget and set goals for your club.</a:t>
            </a:r>
            <a:br>
              <a:rPr lang="en-US" sz="1200" b="0" i="0" kern="1200" dirty="0">
                <a:solidFill>
                  <a:schemeClr val="tx1"/>
                </a:solidFill>
                <a:latin typeface="+mn-lt"/>
                <a:ea typeface="+mn-ea"/>
                <a:cs typeface="+mn-cs"/>
              </a:rPr>
            </a:br>
            <a:endParaRPr lang="en-US" sz="1200" b="0" i="0" kern="1200" dirty="0">
              <a:solidFill>
                <a:schemeClr val="tx1"/>
              </a:solidFill>
              <a:latin typeface="+mn-lt"/>
              <a:ea typeface="+mn-ea"/>
              <a:cs typeface="+mn-cs"/>
            </a:endParaRPr>
          </a:p>
          <a:p>
            <a:pPr marL="228600" indent="-228600">
              <a:buAutoNum type="arabicPeriod"/>
            </a:pPr>
            <a:r>
              <a:rPr lang="en-US" sz="1200" b="0" i="0" kern="1200" dirty="0">
                <a:solidFill>
                  <a:schemeClr val="tx1"/>
                </a:solidFill>
                <a:latin typeface="+mn-lt"/>
                <a:ea typeface="+mn-ea"/>
                <a:cs typeface="+mn-cs"/>
              </a:rPr>
              <a:t>Once your club is official, you’ll be ready to reach out to the community and make a difference through meaningful service projects. </a:t>
            </a:r>
            <a:br>
              <a:rPr lang="en-US" sz="1200" b="0" i="0" kern="1200" dirty="0">
                <a:solidFill>
                  <a:schemeClr val="tx1"/>
                </a:solidFill>
                <a:latin typeface="+mn-lt"/>
                <a:ea typeface="+mn-ea"/>
                <a:cs typeface="+mn-cs"/>
              </a:rPr>
            </a:br>
            <a:r>
              <a:rPr lang="en-US" sz="1200" b="0" i="0" kern="1200" dirty="0">
                <a:solidFill>
                  <a:schemeClr val="tx1"/>
                </a:solidFill>
                <a:latin typeface="+mn-lt"/>
                <a:ea typeface="+mn-ea"/>
                <a:cs typeface="+mn-cs"/>
              </a:rPr>
              <a:t>Empower yourself with liability information, project ideas and tips on working with youth.</a:t>
            </a:r>
          </a:p>
          <a:p>
            <a:pPr marL="228600" indent="-228600">
              <a:buAutoNum type="arabicPeriod"/>
            </a:pPr>
            <a:endParaRPr lang="en-US" sz="1200" b="0" i="0" kern="1200" dirty="0">
              <a:solidFill>
                <a:schemeClr val="tx1"/>
              </a:solidFill>
              <a:latin typeface="+mn-lt"/>
              <a:ea typeface="+mn-ea"/>
              <a:cs typeface="+mn-cs"/>
            </a:endParaRPr>
          </a:p>
          <a:p>
            <a:pPr marL="228600" indent="-228600">
              <a:buNone/>
            </a:pPr>
            <a:r>
              <a:rPr lang="en-US" sz="1200" b="0" i="0" kern="1200" dirty="0">
                <a:solidFill>
                  <a:schemeClr val="tx1"/>
                </a:solidFill>
                <a:latin typeface="+mn-lt"/>
                <a:ea typeface="+mn-ea"/>
                <a:cs typeface="+mn-cs"/>
              </a:rPr>
              <a:t>Visit buildersclub.org/charter</a:t>
            </a:r>
            <a:r>
              <a:rPr lang="en-US" sz="1200" b="0" i="0" kern="1200" baseline="0" dirty="0">
                <a:solidFill>
                  <a:schemeClr val="tx1"/>
                </a:solidFill>
                <a:latin typeface="+mn-lt"/>
                <a:ea typeface="+mn-ea"/>
                <a:cs typeface="+mn-cs"/>
              </a:rPr>
              <a:t> for more info. </a:t>
            </a:r>
          </a:p>
          <a:p>
            <a:pPr marL="228600" indent="-228600">
              <a:buNone/>
            </a:pPr>
            <a:endParaRPr lang="en-US" sz="1200" b="0" i="0" kern="1200" baseline="0" dirty="0">
              <a:solidFill>
                <a:schemeClr val="tx1"/>
              </a:solidFill>
              <a:latin typeface="+mn-lt"/>
              <a:ea typeface="+mn-ea"/>
              <a:cs typeface="+mn-cs"/>
            </a:endParaRPr>
          </a:p>
          <a:p>
            <a:pPr marL="228600" indent="-228600">
              <a:buNone/>
            </a:pPr>
            <a:r>
              <a:rPr lang="en-US" sz="1200" b="0" i="0" kern="1200" baseline="0" dirty="0">
                <a:solidFill>
                  <a:schemeClr val="tx1"/>
                </a:solidFill>
                <a:latin typeface="+mn-lt"/>
                <a:ea typeface="+mn-ea"/>
                <a:cs typeface="+mn-cs"/>
              </a:rPr>
              <a:t>Builders Club charter fee: $400 or $600 depending on the charter package selected. </a:t>
            </a:r>
          </a:p>
          <a:p>
            <a:pPr marL="228600" indent="-228600">
              <a:buNone/>
            </a:pPr>
            <a:r>
              <a:rPr lang="en-US" sz="1200" b="0" i="0" kern="1200" baseline="0" dirty="0">
                <a:solidFill>
                  <a:schemeClr val="tx1"/>
                </a:solidFill>
                <a:latin typeface="+mn-lt"/>
                <a:ea typeface="+mn-ea"/>
                <a:cs typeface="+mn-cs"/>
              </a:rPr>
              <a:t>Builders Club renewal fee: $180</a:t>
            </a:r>
            <a:br>
              <a:rPr lang="en-US" sz="1200" b="0" i="0"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Web and social media</a:t>
            </a:r>
            <a:endParaRPr lang="en-US" b="0" dirty="0"/>
          </a:p>
          <a:p>
            <a:endParaRPr lang="en-US" b="0" dirty="0"/>
          </a:p>
          <a:p>
            <a:r>
              <a:rPr lang="en-US" b="0" i="1" dirty="0"/>
              <a:t>Encourage the group to connect with </a:t>
            </a:r>
            <a:r>
              <a:rPr lang="en-US" b="0" i="1" baseline="0" dirty="0"/>
              <a:t>K-Kids online.</a:t>
            </a:r>
            <a:endParaRPr lang="en-US" b="1" i="1"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Thank You</a:t>
            </a:r>
          </a:p>
          <a:p>
            <a:endParaRPr lang="en-US" b="0" dirty="0"/>
          </a:p>
          <a:p>
            <a:r>
              <a:rPr lang="en-US" b="0" i="1" dirty="0"/>
              <a:t>Ask the group if they have any questions.</a:t>
            </a: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Thank You</a:t>
            </a:r>
          </a:p>
          <a:p>
            <a:endParaRPr lang="en-US" b="0" dirty="0"/>
          </a:p>
          <a:p>
            <a:r>
              <a:rPr lang="en-US" b="0" i="1" dirty="0"/>
              <a:t>Ask the group if they have any questions.</a:t>
            </a: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b="1" dirty="0"/>
              <a:t>What is K-Kids?</a:t>
            </a:r>
          </a:p>
          <a:p>
            <a:pPr rtl="0"/>
            <a:r>
              <a:rPr lang="en-US" sz="1200" b="0" i="0" kern="1200" dirty="0">
                <a:solidFill>
                  <a:schemeClr val="tx1"/>
                </a:solidFill>
                <a:latin typeface="+mn-lt"/>
                <a:ea typeface="+mn-ea"/>
                <a:cs typeface="+mn-cs"/>
              </a:rPr>
              <a:t>Thanks to K-Kids, more than 37,000 elementary school children each year have learned they can change the world.</a:t>
            </a:r>
          </a:p>
          <a:p>
            <a:pPr rtl="0"/>
            <a:br>
              <a:rPr lang="en-US" b="0" dirty="0"/>
            </a:br>
            <a:r>
              <a:rPr lang="en-US" sz="1200" b="0" i="0" u="none" strike="noStrike" kern="1200" dirty="0">
                <a:solidFill>
                  <a:schemeClr val="tx1"/>
                </a:solidFill>
                <a:latin typeface="+mn-lt"/>
                <a:ea typeface="+mn-ea"/>
                <a:cs typeface="+mn-cs"/>
              </a:rPr>
              <a:t>K-Kids clubs can be found in elementary schools and community-based organizations. Most K-Kids clubs are sponsored by a Kiwanis club.</a:t>
            </a:r>
            <a:endParaRPr lang="en-US" b="0" dirty="0"/>
          </a:p>
          <a:p>
            <a:br>
              <a:rPr lang="en-US" b="0" dirty="0"/>
            </a:br>
            <a:r>
              <a:rPr lang="en-US" sz="1200" b="0" i="0" u="none" strike="noStrike" kern="1200" dirty="0">
                <a:solidFill>
                  <a:schemeClr val="tx1"/>
                </a:solidFill>
                <a:latin typeface="+mn-lt"/>
                <a:ea typeface="+mn-ea"/>
                <a:cs typeface="+mn-cs"/>
              </a:rPr>
              <a:t>Students lead the club, plan activities, participate in community service projects and celebrate their successes. Through service and leadership opportunities, members develop empathy, self-confidence and compassion.</a:t>
            </a: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r>
              <a:rPr lang="en-US" b="1" dirty="0"/>
              <a:t>What is Builders Club?</a:t>
            </a:r>
          </a:p>
          <a:p>
            <a:pPr rtl="0"/>
            <a:r>
              <a:rPr lang="en-US" sz="1200" b="0" i="0" kern="1200" dirty="0">
                <a:solidFill>
                  <a:schemeClr val="tx1"/>
                </a:solidFill>
                <a:latin typeface="+mn-lt"/>
                <a:ea typeface="+mn-ea"/>
                <a:cs typeface="+mn-cs"/>
              </a:rPr>
              <a:t>Thanks to Builders Club, more than 45,000 middle school children each year have learned they can change the world.</a:t>
            </a:r>
          </a:p>
          <a:p>
            <a:pPr rtl="0"/>
            <a:br>
              <a:rPr lang="en-US" b="0" dirty="0"/>
            </a:br>
            <a:r>
              <a:rPr lang="en-US" sz="1200" b="0" i="0" u="none" strike="noStrike" kern="1200" dirty="0">
                <a:solidFill>
                  <a:schemeClr val="tx1"/>
                </a:solidFill>
                <a:latin typeface="+mn-lt"/>
                <a:ea typeface="+mn-ea"/>
                <a:cs typeface="+mn-cs"/>
              </a:rPr>
              <a:t>Builders Clubs can be found in middle schools and community-based organizations. Most Builders Clubs are sponsored by a Kiwanis club.</a:t>
            </a:r>
            <a:endParaRPr lang="en-US" b="0" dirty="0"/>
          </a:p>
          <a:p>
            <a:br>
              <a:rPr lang="en-US" b="0" dirty="0"/>
            </a:br>
            <a:r>
              <a:rPr lang="en-US" sz="1200" b="0" i="0" u="none" strike="noStrike" kern="1200" dirty="0">
                <a:solidFill>
                  <a:schemeClr val="tx1"/>
                </a:solidFill>
                <a:latin typeface="+mn-lt"/>
                <a:ea typeface="+mn-ea"/>
                <a:cs typeface="+mn-cs"/>
              </a:rPr>
              <a:t>Students lead the club, plan activities, participate in community service projects and celebrate their successes. Through service and leadership opportunities, members develop empathy, self-confidence and compassion.</a:t>
            </a: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392BC8A-2BAA-47BC-A626-2A073BC6494B}" type="slidenum">
              <a:rPr lang="en-US"/>
              <a:pPr fontAlgn="base">
                <a:spcBef>
                  <a:spcPct val="0"/>
                </a:spcBef>
                <a:spcAft>
                  <a:spcPct val="0"/>
                </a:spcAft>
                <a:defRPr/>
              </a:pPr>
              <a:t>5</a:t>
            </a:fld>
            <a:endParaRPr lang="en-US"/>
          </a:p>
        </p:txBody>
      </p:sp>
      <p:sp>
        <p:nvSpPr>
          <p:cNvPr id="675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758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defTabSz="964974" eaLnBrk="1" hangingPunct="1">
              <a:spcBef>
                <a:spcPct val="0"/>
              </a:spcBef>
            </a:pPr>
            <a:r>
              <a:rPr lang="en-US" b="1" dirty="0"/>
              <a:t>Core values</a:t>
            </a:r>
          </a:p>
          <a:p>
            <a:pPr defTabSz="964974" eaLnBrk="1" hangingPunct="1">
              <a:spcBef>
                <a:spcPct val="0"/>
              </a:spcBef>
            </a:pPr>
            <a:r>
              <a:rPr lang="en-US" dirty="0"/>
              <a:t>Members base their leadership and service on these core values.</a:t>
            </a:r>
          </a:p>
          <a:p>
            <a:pPr defTabSz="964974" eaLnBrk="1" hangingPunct="1">
              <a:spcBef>
                <a:spcPct val="0"/>
              </a:spcBef>
            </a:pPr>
            <a:endParaRPr lang="en-US" b="1" dirty="0"/>
          </a:p>
          <a:p>
            <a:pPr defTabSz="964974" eaLnBrk="1" hangingPunct="1">
              <a:spcBef>
                <a:spcPct val="0"/>
              </a:spcBef>
            </a:pPr>
            <a:r>
              <a:rPr lang="en-US" b="0" i="1" dirty="0">
                <a:solidFill>
                  <a:srgbClr val="C00000"/>
                </a:solidFill>
              </a:rPr>
              <a:t>Take time to discuss these concepts with the group.  Ask them how they feel about living by these core values.</a:t>
            </a:r>
          </a:p>
          <a:p>
            <a:pPr defTabSz="964974" eaLnBrk="1" hangingPunct="1">
              <a:spcBef>
                <a:spcPct val="0"/>
              </a:spcBef>
            </a:pPr>
            <a:endParaRPr lang="en-US" b="0" i="1" dirty="0">
              <a:solidFill>
                <a:srgbClr val="C00000"/>
              </a:solidFill>
            </a:endParaRPr>
          </a:p>
          <a:p>
            <a:pPr defTabSz="964974" eaLnBrk="1" hangingPunct="1">
              <a:spcBef>
                <a:spcPct val="0"/>
              </a:spcBef>
            </a:pPr>
            <a:endParaRPr lang="en-US" b="0" i="0" dirty="0">
              <a:solidFill>
                <a:srgbClr val="C00000"/>
              </a:solidFill>
            </a:endParaRPr>
          </a:p>
          <a:p>
            <a:pPr defTabSz="964974" eaLnBrk="1" hangingPunct="1">
              <a:spcBef>
                <a:spcPct val="0"/>
              </a:spcBef>
            </a:pPr>
            <a:endParaRPr lang="en-US" i="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Club structure</a:t>
            </a:r>
          </a:p>
          <a:p>
            <a:r>
              <a:rPr lang="en-US" dirty="0"/>
              <a:t>Each K-Kids club has</a:t>
            </a:r>
            <a:r>
              <a:rPr lang="en-US" baseline="0" dirty="0"/>
              <a:t> a student board with elected officers and follows the club’s bylaws. Bylaws clarify the purpose of a K-Kids club and provide guidelines for membership, officers, and meetings.</a:t>
            </a:r>
          </a:p>
          <a:p>
            <a:endParaRPr lang="en-US" baseline="0" dirty="0"/>
          </a:p>
          <a:p>
            <a:r>
              <a:rPr lang="en-US" sz="1200" b="0" i="0" u="none" strike="noStrike" kern="1200" dirty="0">
                <a:solidFill>
                  <a:schemeClr val="tx1"/>
                </a:solidFill>
                <a:latin typeface="+mn-lt"/>
                <a:ea typeface="+mn-ea"/>
                <a:cs typeface="+mn-cs"/>
              </a:rPr>
              <a:t>Each year, K-Kids members elect their club officers sometime during the last two months of the academic year. This allows time in the club year for training and mentoring. Elected officers observe and train under current club officers until taking office. They will take office immediately or at the start of the new academic year. </a:t>
            </a:r>
          </a:p>
          <a:p>
            <a:endParaRPr lang="en-US" sz="1200" b="0" i="0" u="none" strike="noStrike"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Club structure</a:t>
            </a:r>
          </a:p>
          <a:p>
            <a:r>
              <a:rPr lang="en-US" dirty="0"/>
              <a:t>Each Builders Club has</a:t>
            </a:r>
            <a:r>
              <a:rPr lang="en-US" baseline="0" dirty="0"/>
              <a:t> a student board with elected officers and follows the club’s bylaws. Bylaws clarify the purpose of a Builders Club and provide guidelines for membership, officers, and meetings.</a:t>
            </a:r>
          </a:p>
          <a:p>
            <a:endParaRPr lang="en-US" baseline="0" dirty="0"/>
          </a:p>
          <a:p>
            <a:r>
              <a:rPr lang="en-US" sz="1200" b="0" i="0" u="none" strike="noStrike" kern="1200" dirty="0">
                <a:solidFill>
                  <a:schemeClr val="tx1"/>
                </a:solidFill>
                <a:latin typeface="+mn-lt"/>
                <a:ea typeface="+mn-ea"/>
                <a:cs typeface="+mn-cs"/>
              </a:rPr>
              <a:t>Each year, Builders Club members elect their club officers sometime during the last two months of the academic year. This allows time in the club year for training and mentoring. Elected officers observe and train under current club officers until taking office. They will take office immediately or at the start of the new academic year. </a:t>
            </a:r>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sz="1200" b="1" i="0" u="none" strike="noStrike" kern="1200" dirty="0">
                <a:solidFill>
                  <a:schemeClr val="tx1"/>
                </a:solidFill>
                <a:latin typeface="+mn-lt"/>
                <a:ea typeface="+mn-ea"/>
                <a:cs typeface="+mn-cs"/>
              </a:rPr>
              <a:t>Club support</a:t>
            </a:r>
          </a:p>
          <a:p>
            <a:pPr rtl="0"/>
            <a:r>
              <a:rPr lang="en-US" sz="1200" b="0" i="0" u="none" strike="noStrike" kern="1200" dirty="0">
                <a:solidFill>
                  <a:schemeClr val="tx1"/>
                </a:solidFill>
                <a:latin typeface="+mn-lt"/>
                <a:ea typeface="+mn-ea"/>
                <a:cs typeface="+mn-cs"/>
              </a:rPr>
              <a:t>The key resource for the K-Kids and Builders club are the advisors. </a:t>
            </a:r>
          </a:p>
          <a:p>
            <a:pPr rtl="0"/>
            <a:endParaRPr lang="en-US" sz="1200" b="0" i="0" u="none" strike="noStrike" kern="120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rPr>
              <a:t>Both the Kiwanis club and the school or community organization designate an adult advisor to serve as a mentor to the K-Kids club. </a:t>
            </a:r>
          </a:p>
          <a:p>
            <a:pPr rtl="0"/>
            <a:endParaRPr lang="en-US" sz="1200" b="0" i="0" u="none" strike="noStrike" kern="1200" dirty="0">
              <a:solidFill>
                <a:schemeClr val="tx1"/>
              </a:solidFill>
              <a:latin typeface="+mn-lt"/>
              <a:ea typeface="+mn-ea"/>
              <a:cs typeface="+mn-cs"/>
            </a:endParaRPr>
          </a:p>
          <a:p>
            <a:pPr rtl="0"/>
            <a:r>
              <a:rPr lang="en-US" sz="1200" b="0" i="0" u="none" strike="noStrike" kern="1200" dirty="0">
                <a:solidFill>
                  <a:schemeClr val="tx1"/>
                </a:solidFill>
                <a:latin typeface="+mn-lt"/>
                <a:ea typeface="+mn-ea"/>
                <a:cs typeface="+mn-cs"/>
              </a:rPr>
              <a:t>These roles are known respectively as the Kiwanis advisor and the faculty advisor. </a:t>
            </a:r>
            <a:endParaRPr lang="en-US" b="0" dirty="0"/>
          </a:p>
          <a:p>
            <a:br>
              <a:rPr lang="en-US" dirty="0"/>
            </a:br>
            <a:endParaRPr lang="en-US" sz="1200" b="0" i="0" u="none" strike="noStrike" kern="1200" dirty="0">
              <a:solidFill>
                <a:schemeClr val="tx1"/>
              </a:solidFill>
              <a:latin typeface="+mn-lt"/>
              <a:ea typeface="+mn-ea"/>
              <a:cs typeface="+mn-cs"/>
            </a:endParaRPr>
          </a:p>
          <a:p>
            <a:pPr rtl="0"/>
            <a:endParaRPr lang="en-US" dirty="0"/>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2E6C36-8DA9-432A-8DB3-B4C1DFAEBBD5}" type="slidenum">
              <a:rPr lang="en-US"/>
              <a:pPr fontAlgn="base">
                <a:spcBef>
                  <a:spcPct val="0"/>
                </a:spcBef>
                <a:spcAft>
                  <a:spcPct val="0"/>
                </a:spcAft>
                <a:defRPr/>
              </a:pPr>
              <a:t>9</a:t>
            </a:fld>
            <a:endParaRPr lang="en-US"/>
          </a:p>
        </p:txBody>
      </p:sp>
      <p:sp>
        <p:nvSpPr>
          <p:cNvPr id="706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b="1" dirty="0"/>
              <a:t>Kiwanis advisor</a:t>
            </a:r>
          </a:p>
          <a:p>
            <a:pPr marL="0" marR="0" indent="0" algn="l" defTabSz="914400" rtl="0" eaLnBrk="1" fontAlgn="base" latinLnBrk="0" hangingPunct="1">
              <a:lnSpc>
                <a:spcPct val="100000"/>
              </a:lnSpc>
              <a:spcBef>
                <a:spcPct val="0"/>
              </a:spcBef>
              <a:spcAft>
                <a:spcPct val="0"/>
              </a:spcAft>
              <a:buClrTx/>
              <a:buSzTx/>
              <a:buFontTx/>
              <a:buNone/>
              <a:tabLst/>
              <a:defRPr/>
            </a:pPr>
            <a:r>
              <a:rPr lang="en-US" dirty="0"/>
              <a:t>The sponsoring Kiwanis club appoints a Kiwanis volunteer to the K-Kids and or Builders Club. </a:t>
            </a:r>
            <a:r>
              <a:rPr lang="en-US" sz="1200" dirty="0">
                <a:latin typeface="Verdana" pitchFamily="34" charset="0"/>
                <a:cs typeface="Arial" charset="0"/>
              </a:rPr>
              <a:t>This person is known as the </a:t>
            </a:r>
            <a:r>
              <a:rPr lang="en-US" sz="1200" dirty="0">
                <a:solidFill>
                  <a:srgbClr val="C00000"/>
                </a:solidFill>
                <a:latin typeface="Verdana" pitchFamily="34" charset="0"/>
                <a:cs typeface="Arial" charset="0"/>
              </a:rPr>
              <a:t>Kiwanis advisor</a:t>
            </a:r>
            <a:r>
              <a:rPr lang="en-US" sz="1200" dirty="0">
                <a:latin typeface="Verdana" pitchFamily="34" charset="0"/>
                <a:cs typeface="Arial" charset="0"/>
              </a:rPr>
              <a:t>.</a:t>
            </a:r>
            <a:r>
              <a:rPr lang="en-US" dirty="0"/>
              <a:t> </a:t>
            </a:r>
            <a:r>
              <a:rPr lang="en-US" sz="1200" b="0" i="0" strike="noStrike" kern="1200" dirty="0">
                <a:solidFill>
                  <a:schemeClr val="tx1"/>
                </a:solidFill>
                <a:latin typeface="+mn-lt"/>
                <a:ea typeface="+mn-ea"/>
                <a:cs typeface="+mn-cs"/>
              </a:rPr>
              <a:t>Kiwanis clubs are required to have a clear criminal history background check—conducted and verified by Kiwanis International—for any member serving as a Kiwanis advisor.</a:t>
            </a:r>
            <a:r>
              <a:rPr lang="en-US" sz="1200" b="0" i="0" strike="noStrike" kern="1200" baseline="0" dirty="0">
                <a:solidFill>
                  <a:schemeClr val="tx1"/>
                </a:solidFill>
                <a:latin typeface="+mn-lt"/>
                <a:ea typeface="+mn-ea"/>
                <a:cs typeface="+mn-cs"/>
              </a:rPr>
              <a:t> </a:t>
            </a:r>
            <a:r>
              <a:rPr lang="en-US" sz="1200" b="0" i="0" u="none" strike="noStrike" kern="1200" dirty="0">
                <a:solidFill>
                  <a:schemeClr val="tx1"/>
                </a:solidFill>
                <a:latin typeface="+mn-lt"/>
                <a:ea typeface="+mn-ea"/>
                <a:cs typeface="+mn-cs"/>
              </a:rPr>
              <a:t>The Kiwanis advisor serves as a liaison between the K-Kids club and the Kiwanis club. </a:t>
            </a:r>
            <a:endParaRPr lang="en-US" b="0" dirty="0"/>
          </a:p>
          <a:p>
            <a:pPr rtl="0"/>
            <a:br>
              <a:rPr lang="en-US" b="0" dirty="0"/>
            </a:br>
            <a:r>
              <a:rPr lang="en-US" sz="1200" b="0" i="0" u="none" strike="noStrike" kern="1200" dirty="0">
                <a:solidFill>
                  <a:schemeClr val="tx1"/>
                </a:solidFill>
                <a:latin typeface="+mn-lt"/>
                <a:ea typeface="+mn-ea"/>
                <a:cs typeface="+mn-cs"/>
              </a:rPr>
              <a:t>He or she:</a:t>
            </a:r>
            <a:endParaRPr lang="en-US" b="0" dirty="0"/>
          </a:p>
          <a:p>
            <a:pPr rtl="0" fontAlgn="base">
              <a:buFont typeface="Arial" pitchFamily="34" charset="0"/>
              <a:buChar char="•"/>
            </a:pPr>
            <a:r>
              <a:rPr lang="en-US" sz="1200" b="0" i="0" u="none" strike="noStrike" kern="1200" dirty="0">
                <a:solidFill>
                  <a:schemeClr val="tx1"/>
                </a:solidFill>
                <a:latin typeface="+mn-lt"/>
                <a:ea typeface="+mn-ea"/>
                <a:cs typeface="+mn-cs"/>
              </a:rPr>
              <a:t>Promotes a connection between the two clubs, </a:t>
            </a:r>
          </a:p>
          <a:p>
            <a:pPr rtl="0" fontAlgn="base">
              <a:buFont typeface="Arial" pitchFamily="34" charset="0"/>
              <a:buChar char="•"/>
            </a:pPr>
            <a:r>
              <a:rPr lang="en-US" sz="1200" b="0" i="0" u="none" strike="noStrike" kern="1200" dirty="0">
                <a:solidFill>
                  <a:schemeClr val="tx1"/>
                </a:solidFill>
                <a:latin typeface="+mn-lt"/>
                <a:ea typeface="+mn-ea"/>
                <a:cs typeface="+mn-cs"/>
              </a:rPr>
              <a:t>Works with the faculty advisor, </a:t>
            </a:r>
          </a:p>
          <a:p>
            <a:pPr rtl="0" fontAlgn="base">
              <a:buFont typeface="Arial" pitchFamily="34" charset="0"/>
              <a:buChar char="•"/>
            </a:pPr>
            <a:r>
              <a:rPr lang="en-US" sz="1200" b="0" i="0" u="none" strike="noStrike" kern="1200" dirty="0">
                <a:solidFill>
                  <a:schemeClr val="tx1"/>
                </a:solidFill>
                <a:latin typeface="+mn-lt"/>
                <a:ea typeface="+mn-ea"/>
                <a:cs typeface="+mn-cs"/>
              </a:rPr>
              <a:t>And, attends club meetings.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pPr>
              <a:defRPr/>
            </a:pPr>
            <a:fld id="{2918AECC-A265-471F-A19A-E5EA98745DB6}" type="datetimeFigureOut">
              <a:rPr lang="en-US"/>
              <a:pPr>
                <a:defRPr/>
              </a:pPr>
              <a:t>7/1/2021</a:t>
            </a:fld>
            <a:endParaRPr lang="en-US"/>
          </a:p>
        </p:txBody>
      </p:sp>
      <p:sp>
        <p:nvSpPr>
          <p:cNvPr id="5" name="Footer Placeholder 4"/>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lgn="r">
              <a:defRPr/>
            </a:lvl1pPr>
          </a:lstStyle>
          <a:p>
            <a:pPr>
              <a:defRPr/>
            </a:pPr>
            <a:fld id="{0F0D7524-CA1A-4F5D-84F6-AC68BD78EEE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l">
              <a:defRPr/>
            </a:lvl1pPr>
          </a:lstStyle>
          <a:p>
            <a:pPr>
              <a:defRPr/>
            </a:pPr>
            <a:fld id="{1859C147-0D18-459A-A65A-7852E6C3BC96}" type="datetimeFigureOut">
              <a:rPr lang="en-US"/>
              <a:pPr>
                <a:defRPr/>
              </a:pPr>
              <a:t>7/1/2021</a:t>
            </a:fld>
            <a:endParaRPr lang="en-US"/>
          </a:p>
        </p:txBody>
      </p:sp>
      <p:sp>
        <p:nvSpPr>
          <p:cNvPr id="5" name="Footer Placeholder 4"/>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lgn="r">
              <a:defRPr/>
            </a:lvl1pPr>
          </a:lstStyle>
          <a:p>
            <a:pPr>
              <a:defRPr/>
            </a:pPr>
            <a:fld id="{D3A56A0A-1057-4A08-8F29-83D0328AA2A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l">
              <a:defRPr/>
            </a:lvl1pPr>
          </a:lstStyle>
          <a:p>
            <a:pPr>
              <a:defRPr/>
            </a:pPr>
            <a:fld id="{324CA445-E737-41B4-9553-F3820519AF08}" type="datetimeFigureOut">
              <a:rPr lang="en-US"/>
              <a:pPr>
                <a:defRPr/>
              </a:pPr>
              <a:t>7/1/2021</a:t>
            </a:fld>
            <a:endParaRPr lang="en-US"/>
          </a:p>
        </p:txBody>
      </p:sp>
      <p:sp>
        <p:nvSpPr>
          <p:cNvPr id="5" name="Footer Placeholder 4"/>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lgn="r">
              <a:defRPr/>
            </a:lvl1pPr>
          </a:lstStyle>
          <a:p>
            <a:pPr>
              <a:defRPr/>
            </a:pPr>
            <a:fld id="{53F778B4-A235-45FC-A373-476CAEFA8B2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l">
              <a:defRPr/>
            </a:lvl1pPr>
          </a:lstStyle>
          <a:p>
            <a:pPr>
              <a:defRPr/>
            </a:pPr>
            <a:fld id="{7E678D92-74CA-4604-BC7B-BD042BF7A3A7}" type="datetimeFigureOut">
              <a:rPr lang="en-US"/>
              <a:pPr>
                <a:defRPr/>
              </a:pPr>
              <a:t>7/1/2021</a:t>
            </a:fld>
            <a:endParaRPr lang="en-US"/>
          </a:p>
        </p:txBody>
      </p:sp>
      <p:sp>
        <p:nvSpPr>
          <p:cNvPr id="5" name="Footer Placeholder 4"/>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lgn="r">
              <a:defRPr/>
            </a:lvl1pPr>
          </a:lstStyle>
          <a:p>
            <a:pPr>
              <a:defRPr/>
            </a:pPr>
            <a:fld id="{3454BCCB-A879-4801-91B1-3A99774EF21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l">
              <a:defRPr/>
            </a:lvl1pPr>
          </a:lstStyle>
          <a:p>
            <a:pPr>
              <a:defRPr/>
            </a:pPr>
            <a:fld id="{340CC45D-8751-4CE9-B5C7-65E60CD4E298}" type="datetimeFigureOut">
              <a:rPr lang="en-US"/>
              <a:pPr>
                <a:defRPr/>
              </a:pPr>
              <a:t>7/1/2021</a:t>
            </a:fld>
            <a:endParaRPr lang="en-US"/>
          </a:p>
        </p:txBody>
      </p:sp>
      <p:sp>
        <p:nvSpPr>
          <p:cNvPr id="5" name="Footer Placeholder 4"/>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lgn="r">
              <a:defRPr/>
            </a:lvl1pPr>
          </a:lstStyle>
          <a:p>
            <a:pPr>
              <a:defRPr/>
            </a:pPr>
            <a:fld id="{8D85A100-F540-4F3B-B822-E124313A8A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l">
              <a:defRPr/>
            </a:lvl1pPr>
          </a:lstStyle>
          <a:p>
            <a:pPr>
              <a:defRPr/>
            </a:pPr>
            <a:fld id="{B919E4D1-0266-4F8F-B2E2-15DABEEC4934}" type="datetimeFigureOut">
              <a:rPr lang="en-US"/>
              <a:pPr>
                <a:defRPr/>
              </a:pPr>
              <a:t>7/1/2021</a:t>
            </a:fld>
            <a:endParaRPr lang="en-US"/>
          </a:p>
        </p:txBody>
      </p:sp>
      <p:sp>
        <p:nvSpPr>
          <p:cNvPr id="6" name="Footer Placeholder 5"/>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lgn="r">
              <a:defRPr/>
            </a:lvl1pPr>
          </a:lstStyle>
          <a:p>
            <a:pPr>
              <a:defRPr/>
            </a:pPr>
            <a:fld id="{BB43F72A-EDA5-4729-A0E1-2DA4466AB98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gn="l">
              <a:defRPr/>
            </a:lvl1pPr>
          </a:lstStyle>
          <a:p>
            <a:pPr>
              <a:defRPr/>
            </a:pPr>
            <a:fld id="{665DF7B0-CF71-4F82-99B9-1EF5E508F69C}" type="datetimeFigureOut">
              <a:rPr lang="en-US"/>
              <a:pPr>
                <a:defRPr/>
              </a:pPr>
              <a:t>7/1/2021</a:t>
            </a:fld>
            <a:endParaRPr lang="en-US"/>
          </a:p>
        </p:txBody>
      </p:sp>
      <p:sp>
        <p:nvSpPr>
          <p:cNvPr id="8" name="Footer Placeholder 7"/>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algn="r">
              <a:defRPr/>
            </a:lvl1pPr>
          </a:lstStyle>
          <a:p>
            <a:pPr>
              <a:defRPr/>
            </a:pPr>
            <a:fld id="{6ACE47B3-8A1E-44C6-930B-530BF3FC30D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l">
              <a:defRPr/>
            </a:lvl1pPr>
          </a:lstStyle>
          <a:p>
            <a:pPr>
              <a:defRPr/>
            </a:pPr>
            <a:fld id="{B6A0CCEF-5A67-4E59-A8CB-97A6F04B7C3F}" type="datetimeFigureOut">
              <a:rPr lang="en-US"/>
              <a:pPr>
                <a:defRPr/>
              </a:pPr>
              <a:t>7/1/2021</a:t>
            </a:fld>
            <a:endParaRPr lang="en-US"/>
          </a:p>
        </p:txBody>
      </p:sp>
      <p:sp>
        <p:nvSpPr>
          <p:cNvPr id="4" name="Footer Placeholder 3"/>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algn="r">
              <a:defRPr/>
            </a:lvl1pPr>
          </a:lstStyle>
          <a:p>
            <a:pPr>
              <a:defRPr/>
            </a:pPr>
            <a:fld id="{97A29CFF-6A09-437A-B05B-77A4567BF24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l">
              <a:defRPr/>
            </a:lvl1pPr>
          </a:lstStyle>
          <a:p>
            <a:pPr>
              <a:defRPr/>
            </a:pPr>
            <a:fld id="{901C5065-8EDF-49F3-8CAC-AE7ED99CB3CF}" type="datetimeFigureOut">
              <a:rPr lang="en-US"/>
              <a:pPr>
                <a:defRPr/>
              </a:pPr>
              <a:t>7/1/2021</a:t>
            </a:fld>
            <a:endParaRPr lang="en-US"/>
          </a:p>
        </p:txBody>
      </p:sp>
      <p:sp>
        <p:nvSpPr>
          <p:cNvPr id="3" name="Footer Placeholder 2"/>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algn="r">
              <a:defRPr/>
            </a:lvl1pPr>
          </a:lstStyle>
          <a:p>
            <a:pPr>
              <a:defRPr/>
            </a:pPr>
            <a:fld id="{7E52E30B-4D80-4814-9F37-C9EE4EFE836E}" type="slidenum">
              <a:rPr lang="en-US"/>
              <a:pPr>
                <a:defRPr/>
              </a:pPr>
              <a:t>‹#›</a:t>
            </a:fld>
            <a:endParaRPr lang="en-US"/>
          </a:p>
        </p:txBody>
      </p:sp>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l">
              <a:defRPr/>
            </a:lvl1pPr>
          </a:lstStyle>
          <a:p>
            <a:pPr>
              <a:defRPr/>
            </a:pPr>
            <a:fld id="{4C62A11B-9D68-4C35-B71A-EF1BFADFACDD}" type="datetimeFigureOut">
              <a:rPr lang="en-US"/>
              <a:pPr>
                <a:defRPr/>
              </a:pPr>
              <a:t>7/1/2021</a:t>
            </a:fld>
            <a:endParaRPr lang="en-US"/>
          </a:p>
        </p:txBody>
      </p:sp>
      <p:sp>
        <p:nvSpPr>
          <p:cNvPr id="6" name="Footer Placeholder 5"/>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lgn="r">
              <a:defRPr/>
            </a:lvl1pPr>
          </a:lstStyle>
          <a:p>
            <a:pPr>
              <a:defRPr/>
            </a:pPr>
            <a:fld id="{21B4F596-56B1-4CC7-BAB2-AE9A14E08CA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gn="l">
              <a:defRPr/>
            </a:lvl1pPr>
          </a:lstStyle>
          <a:p>
            <a:pPr>
              <a:defRPr/>
            </a:pPr>
            <a:fld id="{35B4824F-3B9D-4F80-BE77-BDFFBCD3D692}" type="datetimeFigureOut">
              <a:rPr lang="en-US"/>
              <a:pPr>
                <a:defRPr/>
              </a:pPr>
              <a:t>7/1/2021</a:t>
            </a:fld>
            <a:endParaRPr lang="en-US"/>
          </a:p>
        </p:txBody>
      </p:sp>
      <p:sp>
        <p:nvSpPr>
          <p:cNvPr id="6" name="Footer Placeholder 5"/>
          <p:cNvSpPr>
            <a:spLocks noGrp="1"/>
          </p:cNvSpPr>
          <p:nvPr>
            <p:ph type="ftr" sz="quarter" idx="11"/>
          </p:nvPr>
        </p:nvSpPr>
        <p:spPr/>
        <p:txBody>
          <a:bodyPr/>
          <a:lstStyle>
            <a:lvl1pPr>
              <a:defRPr>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lgn="r">
              <a:defRPr/>
            </a:lvl1pPr>
          </a:lstStyle>
          <a:p>
            <a:pPr>
              <a:defRPr/>
            </a:pPr>
            <a:fld id="{6D113E2D-4D9C-4E52-AD9A-338E20CCC6D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B0BF97-CEA5-4596-862A-97B325CD5BDC}" type="datetimeFigureOut">
              <a:rPr lang="en-US"/>
              <a:pPr>
                <a:defRPr/>
              </a:pPr>
              <a:t>7/1/2021</a:t>
            </a:fld>
            <a:endParaRPr lang="en-US">
              <a:solidFill>
                <a:schemeClr val="bg2">
                  <a:shade val="5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2">
                    <a:shade val="50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fld id="{6764AD8E-EA56-4B66-B100-F56B271A1686}" type="slidenum">
              <a:rPr lang="en-US"/>
              <a:pPr>
                <a:defRPr/>
              </a:pPr>
              <a:t>‹#›</a:t>
            </a:fld>
            <a:endParaRPr lang="en-US">
              <a:solidFill>
                <a:schemeClr val="bg2">
                  <a:shade val="50000"/>
                </a:schemeClr>
              </a:solidFill>
            </a:endParaRP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7.jp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43400"/>
            <a:ext cx="9144000" cy="2514600"/>
          </a:xfrm>
          <a:prstGeom prst="rect">
            <a:avLst/>
          </a:prstGeom>
          <a:solidFill>
            <a:srgbClr val="73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BW Seal.jpg"/>
          <p:cNvPicPr>
            <a:picLocks noChangeAspect="1"/>
          </p:cNvPicPr>
          <p:nvPr/>
        </p:nvPicPr>
        <p:blipFill>
          <a:blip r:embed="rId4" cstate="print"/>
          <a:stretch>
            <a:fillRect/>
          </a:stretch>
        </p:blipFill>
        <p:spPr>
          <a:xfrm>
            <a:off x="7185808" y="339642"/>
            <a:ext cx="1599470" cy="1599470"/>
          </a:xfrm>
          <a:prstGeom prst="rect">
            <a:avLst/>
          </a:prstGeom>
        </p:spPr>
      </p:pic>
      <p:sp>
        <p:nvSpPr>
          <p:cNvPr id="4" name="TextBox 3"/>
          <p:cNvSpPr txBox="1"/>
          <p:nvPr/>
        </p:nvSpPr>
        <p:spPr>
          <a:xfrm>
            <a:off x="-685800" y="875376"/>
            <a:ext cx="5562600" cy="1200329"/>
          </a:xfrm>
          <a:prstGeom prst="rect">
            <a:avLst/>
          </a:prstGeom>
          <a:noFill/>
        </p:spPr>
        <p:txBody>
          <a:bodyPr wrap="square" rtlCol="0">
            <a:spAutoFit/>
          </a:bodyPr>
          <a:lstStyle/>
          <a:p>
            <a:pPr algn="ctr"/>
            <a:r>
              <a:rPr lang="en-US" sz="7200" b="1" dirty="0">
                <a:latin typeface="Arial" pitchFamily="34" charset="0"/>
                <a:cs typeface="Arial" pitchFamily="34" charset="0"/>
              </a:rPr>
              <a:t>K-Kids</a:t>
            </a:r>
          </a:p>
        </p:txBody>
      </p:sp>
      <p:sp>
        <p:nvSpPr>
          <p:cNvPr id="5" name="TextBox 4"/>
          <p:cNvSpPr txBox="1"/>
          <p:nvPr/>
        </p:nvSpPr>
        <p:spPr>
          <a:xfrm>
            <a:off x="914400" y="5009843"/>
            <a:ext cx="7391400" cy="1077218"/>
          </a:xfrm>
          <a:prstGeom prst="rect">
            <a:avLst/>
          </a:prstGeom>
          <a:noFill/>
        </p:spPr>
        <p:txBody>
          <a:bodyPr wrap="square" rtlCol="0">
            <a:spAutoFit/>
          </a:bodyPr>
          <a:lstStyle/>
          <a:p>
            <a:pPr algn="ctr"/>
            <a:r>
              <a:rPr lang="en-US" sz="3200" dirty="0">
                <a:solidFill>
                  <a:schemeClr val="bg1"/>
                </a:solidFill>
              </a:rPr>
              <a:t>youth service leadership programs of Kiwanis International</a:t>
            </a:r>
          </a:p>
        </p:txBody>
      </p:sp>
      <p:pic>
        <p:nvPicPr>
          <p:cNvPr id="6" name="Picture 5" descr="BW Seal.jpg">
            <a:extLst>
              <a:ext uri="{FF2B5EF4-FFF2-40B4-BE49-F238E27FC236}">
                <a16:creationId xmlns:a16="http://schemas.microsoft.com/office/drawing/2014/main" id="{AF80F672-80C9-49DB-A666-615AC3914768}"/>
              </a:ext>
            </a:extLst>
          </p:cNvPr>
          <p:cNvPicPr>
            <a:picLocks noChangeAspect="1"/>
          </p:cNvPicPr>
          <p:nvPr/>
        </p:nvPicPr>
        <p:blipFill>
          <a:blip r:embed="rId5" cstate="print"/>
          <a:stretch>
            <a:fillRect/>
          </a:stretch>
        </p:blipFill>
        <p:spPr>
          <a:xfrm>
            <a:off x="7185808" y="2329091"/>
            <a:ext cx="1637289" cy="1637289"/>
          </a:xfrm>
          <a:prstGeom prst="rect">
            <a:avLst/>
          </a:prstGeom>
        </p:spPr>
      </p:pic>
      <p:sp>
        <p:nvSpPr>
          <p:cNvPr id="7" name="TextBox 6">
            <a:extLst>
              <a:ext uri="{FF2B5EF4-FFF2-40B4-BE49-F238E27FC236}">
                <a16:creationId xmlns:a16="http://schemas.microsoft.com/office/drawing/2014/main" id="{A1A16BE1-233F-4FC5-A27A-C15A465F5109}"/>
              </a:ext>
            </a:extLst>
          </p:cNvPr>
          <p:cNvSpPr txBox="1"/>
          <p:nvPr/>
        </p:nvSpPr>
        <p:spPr>
          <a:xfrm>
            <a:off x="152400" y="2294184"/>
            <a:ext cx="6553201" cy="1200329"/>
          </a:xfrm>
          <a:prstGeom prst="rect">
            <a:avLst/>
          </a:prstGeom>
          <a:noFill/>
        </p:spPr>
        <p:txBody>
          <a:bodyPr wrap="square" rtlCol="0">
            <a:spAutoFit/>
          </a:bodyPr>
          <a:lstStyle/>
          <a:p>
            <a:pPr algn="ctr"/>
            <a:r>
              <a:rPr lang="en-US" sz="7200" b="1" dirty="0">
                <a:latin typeface="Arial" pitchFamily="34" charset="0"/>
                <a:cs typeface="Arial" pitchFamily="34" charset="0"/>
              </a:rPr>
              <a:t>Builders Club</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5"/>
          <p:cNvSpPr txBox="1">
            <a:spLocks noChangeArrowheads="1"/>
          </p:cNvSpPr>
          <p:nvPr/>
        </p:nvSpPr>
        <p:spPr bwMode="auto">
          <a:xfrm>
            <a:off x="228600" y="1981200"/>
            <a:ext cx="8610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25607" name="Text Box 6"/>
          <p:cNvSpPr txBox="1">
            <a:spLocks noChangeArrowheads="1"/>
          </p:cNvSpPr>
          <p:nvPr/>
        </p:nvSpPr>
        <p:spPr bwMode="auto">
          <a:xfrm>
            <a:off x="381000" y="1981200"/>
            <a:ext cx="8382000" cy="366713"/>
          </a:xfrm>
          <a:prstGeom prst="rect">
            <a:avLst/>
          </a:prstGeom>
          <a:noFill/>
          <a:ln w="9525">
            <a:noFill/>
            <a:miter lim="800000"/>
            <a:headEnd/>
            <a:tailEnd/>
          </a:ln>
        </p:spPr>
        <p:txBody>
          <a:bodyPr>
            <a:spAutoFit/>
          </a:bodyPr>
          <a:lstStyle/>
          <a:p>
            <a:endParaRPr lang="en-US">
              <a:latin typeface="Calibri" pitchFamily="34" charset="0"/>
            </a:endParaRPr>
          </a:p>
        </p:txBody>
      </p:sp>
      <p:sp>
        <p:nvSpPr>
          <p:cNvPr id="25609"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12" name="TextBox 11"/>
          <p:cNvSpPr txBox="1"/>
          <p:nvPr/>
        </p:nvSpPr>
        <p:spPr>
          <a:xfrm>
            <a:off x="6096000" y="2438400"/>
            <a:ext cx="2209800" cy="1446550"/>
          </a:xfrm>
          <a:prstGeom prst="rect">
            <a:avLst/>
          </a:prstGeom>
          <a:noFill/>
        </p:spPr>
        <p:txBody>
          <a:bodyPr wrap="square" rtlCol="0">
            <a:spAutoFit/>
          </a:bodyPr>
          <a:lstStyle/>
          <a:p>
            <a:r>
              <a:rPr lang="en-US" sz="4400" dirty="0"/>
              <a:t>Faculty advisor</a:t>
            </a:r>
          </a:p>
        </p:txBody>
      </p:sp>
      <p:pic>
        <p:nvPicPr>
          <p:cNvPr id="7" name="Picture 6" descr="Stock image teacher.jpg"/>
          <p:cNvPicPr>
            <a:picLocks noChangeAspect="1"/>
          </p:cNvPicPr>
          <p:nvPr/>
        </p:nvPicPr>
        <p:blipFill>
          <a:blip r:embed="rId4" cstate="print"/>
          <a:srcRect l="24444" r="25926"/>
          <a:stretch>
            <a:fillRect/>
          </a:stretch>
        </p:blipFill>
        <p:spPr>
          <a:xfrm>
            <a:off x="0" y="0"/>
            <a:ext cx="5105400" cy="6858000"/>
          </a:xfrm>
          <a:prstGeom prst="rect">
            <a:avLst/>
          </a:prstGeom>
        </p:spPr>
      </p:pic>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KLowRes ai0212_1320Kiwanis International.jpg"/>
          <p:cNvPicPr>
            <a:picLocks noChangeAspect="1"/>
          </p:cNvPicPr>
          <p:nvPr/>
        </p:nvPicPr>
        <p:blipFill>
          <a:blip r:embed="rId4" cstate="print"/>
          <a:srcRect l="23644" r="26850"/>
          <a:stretch>
            <a:fillRect/>
          </a:stretch>
        </p:blipFill>
        <p:spPr>
          <a:xfrm>
            <a:off x="4038600" y="0"/>
            <a:ext cx="5105400" cy="6858000"/>
          </a:xfrm>
          <a:prstGeom prst="rect">
            <a:avLst/>
          </a:prstGeom>
        </p:spPr>
      </p:pic>
      <p:sp>
        <p:nvSpPr>
          <p:cNvPr id="6" name="TextBox 5"/>
          <p:cNvSpPr txBox="1"/>
          <p:nvPr/>
        </p:nvSpPr>
        <p:spPr>
          <a:xfrm>
            <a:off x="762000" y="2209800"/>
            <a:ext cx="2362200" cy="2123658"/>
          </a:xfrm>
          <a:prstGeom prst="rect">
            <a:avLst/>
          </a:prstGeom>
          <a:noFill/>
        </p:spPr>
        <p:txBody>
          <a:bodyPr wrap="square" rtlCol="0">
            <a:spAutoFit/>
          </a:bodyPr>
          <a:lstStyle/>
          <a:p>
            <a:pPr algn="ctr"/>
            <a:r>
              <a:rPr lang="en-US" sz="4400" dirty="0"/>
              <a:t>Support to advisors</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811BC7A-643F-40C4-800A-CDC35EA6A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47463"/>
            <a:ext cx="5319266" cy="6882272"/>
          </a:xfrm>
          <a:prstGeom prst="rect">
            <a:avLst/>
          </a:prstGeom>
          <a:ln w="3175">
            <a:solidFill>
              <a:schemeClr val="tx1"/>
            </a:solidFill>
          </a:ln>
        </p:spPr>
      </p:pic>
      <p:sp>
        <p:nvSpPr>
          <p:cNvPr id="10" name="TextBox 9">
            <a:extLst>
              <a:ext uri="{FF2B5EF4-FFF2-40B4-BE49-F238E27FC236}">
                <a16:creationId xmlns:a16="http://schemas.microsoft.com/office/drawing/2014/main" id="{77B07B01-1D07-4A40-9241-72876F9FBD09}"/>
              </a:ext>
            </a:extLst>
          </p:cNvPr>
          <p:cNvSpPr txBox="1"/>
          <p:nvPr/>
        </p:nvSpPr>
        <p:spPr>
          <a:xfrm>
            <a:off x="5257800" y="1143009"/>
            <a:ext cx="3733800" cy="3970318"/>
          </a:xfrm>
          <a:prstGeom prst="rect">
            <a:avLst/>
          </a:prstGeom>
          <a:noFill/>
        </p:spPr>
        <p:txBody>
          <a:bodyPr wrap="square" rtlCol="0">
            <a:spAutoFit/>
          </a:bodyPr>
          <a:lstStyle/>
          <a:p>
            <a:pPr algn="ctr"/>
            <a:r>
              <a:rPr lang="en-US" sz="3600" dirty="0"/>
              <a:t>K-Kids and Builders Club advisors </a:t>
            </a:r>
          </a:p>
          <a:p>
            <a:pPr algn="ctr"/>
            <a:r>
              <a:rPr lang="en-US" sz="3600" dirty="0"/>
              <a:t>receive a </a:t>
            </a:r>
          </a:p>
          <a:p>
            <a:pPr algn="ctr"/>
            <a:r>
              <a:rPr lang="en-US" sz="3600" dirty="0"/>
              <a:t>program kit each year with helpful resources. </a:t>
            </a:r>
          </a:p>
        </p:txBody>
      </p:sp>
    </p:spTree>
    <p:custDataLst>
      <p:tags r:id="rId1"/>
    </p:custDataLst>
    <p:extLst>
      <p:ext uri="{BB962C8B-B14F-4D97-AF65-F5344CB8AC3E}">
        <p14:creationId xmlns:p14="http://schemas.microsoft.com/office/powerpoint/2010/main" val="332096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1774AB-F514-49D7-8CB2-77D81C4FF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05726" cy="6858000"/>
          </a:xfrm>
          <a:prstGeom prst="rect">
            <a:avLst/>
          </a:prstGeom>
        </p:spPr>
      </p:pic>
      <p:pic>
        <p:nvPicPr>
          <p:cNvPr id="6" name="Picture 5">
            <a:extLst>
              <a:ext uri="{FF2B5EF4-FFF2-40B4-BE49-F238E27FC236}">
                <a16:creationId xmlns:a16="http://schemas.microsoft.com/office/drawing/2014/main" id="{03775968-F1A2-4236-AD2B-3A0F77AB9D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222" y="0"/>
            <a:ext cx="5486400" cy="6858000"/>
          </a:xfrm>
          <a:prstGeom prst="rect">
            <a:avLst/>
          </a:prstGeom>
        </p:spPr>
      </p:pic>
    </p:spTree>
    <p:custDataLst>
      <p:tags r:id="rId1"/>
    </p:custDataLst>
    <p:extLst>
      <p:ext uri="{BB962C8B-B14F-4D97-AF65-F5344CB8AC3E}">
        <p14:creationId xmlns:p14="http://schemas.microsoft.com/office/powerpoint/2010/main" val="2800956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pic>
        <p:nvPicPr>
          <p:cNvPr id="3" name="Picture 2">
            <a:extLst>
              <a:ext uri="{FF2B5EF4-FFF2-40B4-BE49-F238E27FC236}">
                <a16:creationId xmlns:a16="http://schemas.microsoft.com/office/drawing/2014/main" id="{E51A09A2-F156-442E-99D6-FCB7FD778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5867">
            <a:off x="167411" y="279840"/>
            <a:ext cx="5486400" cy="6858000"/>
          </a:xfrm>
          <a:prstGeom prst="rect">
            <a:avLst/>
          </a:prstGeom>
        </p:spPr>
      </p:pic>
      <p:pic>
        <p:nvPicPr>
          <p:cNvPr id="5" name="Picture 4">
            <a:extLst>
              <a:ext uri="{FF2B5EF4-FFF2-40B4-BE49-F238E27FC236}">
                <a16:creationId xmlns:a16="http://schemas.microsoft.com/office/drawing/2014/main" id="{425B607F-9C35-42F2-9935-96973EA11F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59182">
            <a:off x="4214103" y="394293"/>
            <a:ext cx="5486400" cy="6858000"/>
          </a:xfrm>
          <a:prstGeom prst="rect">
            <a:avLst/>
          </a:prstGeom>
        </p:spPr>
      </p:pic>
    </p:spTree>
    <p:custDataLst>
      <p:tags r:id="rId1"/>
    </p:custDataLst>
    <p:extLst>
      <p:ext uri="{BB962C8B-B14F-4D97-AF65-F5344CB8AC3E}">
        <p14:creationId xmlns:p14="http://schemas.microsoft.com/office/powerpoint/2010/main" val="31630675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7"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16" name="TextBox 15"/>
          <p:cNvSpPr txBox="1"/>
          <p:nvPr/>
        </p:nvSpPr>
        <p:spPr>
          <a:xfrm>
            <a:off x="424897" y="161858"/>
            <a:ext cx="8719103" cy="584775"/>
          </a:xfrm>
          <a:prstGeom prst="rect">
            <a:avLst/>
          </a:prstGeom>
          <a:noFill/>
        </p:spPr>
        <p:txBody>
          <a:bodyPr wrap="square" rtlCol="0">
            <a:spAutoFit/>
          </a:bodyPr>
          <a:lstStyle/>
          <a:p>
            <a:r>
              <a:rPr lang="en-US" sz="3200" dirty="0"/>
              <a:t>Officer guides help club officers lead the way. </a:t>
            </a:r>
          </a:p>
        </p:txBody>
      </p:sp>
      <p:pic>
        <p:nvPicPr>
          <p:cNvPr id="3" name="Picture 2">
            <a:extLst>
              <a:ext uri="{FF2B5EF4-FFF2-40B4-BE49-F238E27FC236}">
                <a16:creationId xmlns:a16="http://schemas.microsoft.com/office/drawing/2014/main" id="{40F8069B-B1B1-4E31-A3CE-AD1865F38F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54" y="1111817"/>
            <a:ext cx="9144000" cy="5767754"/>
          </a:xfrm>
          <a:prstGeom prst="rect">
            <a:avLst/>
          </a:prstGeom>
        </p:spPr>
      </p:pic>
      <p:pic>
        <p:nvPicPr>
          <p:cNvPr id="4" name="Picture 3">
            <a:extLst>
              <a:ext uri="{FF2B5EF4-FFF2-40B4-BE49-F238E27FC236}">
                <a16:creationId xmlns:a16="http://schemas.microsoft.com/office/drawing/2014/main" id="{F2AC0BE8-A41F-4029-B686-93AE750E2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95252"/>
            <a:ext cx="4949600" cy="6149503"/>
          </a:xfrm>
          <a:prstGeom prst="rect">
            <a:avLst/>
          </a:prstGeom>
          <a:ln w="3175">
            <a:solidFill>
              <a:schemeClr val="tx1"/>
            </a:solidFill>
          </a:ln>
        </p:spPr>
      </p:pic>
    </p:spTree>
    <p:custDataLst>
      <p:tags r:id="rId1"/>
    </p:custDataLst>
    <p:extLst>
      <p:ext uri="{BB962C8B-B14F-4D97-AF65-F5344CB8AC3E}">
        <p14:creationId xmlns:p14="http://schemas.microsoft.com/office/powerpoint/2010/main" val="298983547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5"/>
          <p:cNvSpPr txBox="1">
            <a:spLocks noChangeArrowheads="1"/>
          </p:cNvSpPr>
          <p:nvPr/>
        </p:nvSpPr>
        <p:spPr bwMode="auto">
          <a:xfrm>
            <a:off x="228600" y="1981200"/>
            <a:ext cx="8610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17415" name="Text Box 6"/>
          <p:cNvSpPr txBox="1">
            <a:spLocks noChangeArrowheads="1"/>
          </p:cNvSpPr>
          <p:nvPr/>
        </p:nvSpPr>
        <p:spPr bwMode="auto">
          <a:xfrm>
            <a:off x="381000" y="1981200"/>
            <a:ext cx="8382000" cy="366713"/>
          </a:xfrm>
          <a:prstGeom prst="rect">
            <a:avLst/>
          </a:prstGeom>
          <a:noFill/>
          <a:ln w="9525">
            <a:noFill/>
            <a:miter lim="800000"/>
            <a:headEnd/>
            <a:tailEnd/>
          </a:ln>
        </p:spPr>
        <p:txBody>
          <a:bodyPr>
            <a:spAutoFit/>
          </a:bodyPr>
          <a:lstStyle/>
          <a:p>
            <a:endParaRPr lang="en-US">
              <a:latin typeface="Calibri" pitchFamily="34" charset="0"/>
            </a:endParaRPr>
          </a:p>
        </p:txBody>
      </p:sp>
      <p:sp>
        <p:nvSpPr>
          <p:cNvPr id="17416" name="Text Box 7"/>
          <p:cNvSpPr txBox="1">
            <a:spLocks noChangeArrowheads="1"/>
          </p:cNvSpPr>
          <p:nvPr/>
        </p:nvSpPr>
        <p:spPr bwMode="auto">
          <a:xfrm>
            <a:off x="228600" y="1752600"/>
            <a:ext cx="8610600" cy="407988"/>
          </a:xfrm>
          <a:prstGeom prst="rect">
            <a:avLst/>
          </a:prstGeom>
          <a:noFill/>
          <a:ln w="9525">
            <a:noFill/>
            <a:miter lim="800000"/>
            <a:headEnd/>
            <a:tailEnd/>
          </a:ln>
        </p:spPr>
        <p:txBody>
          <a:bodyPr>
            <a:spAutoFit/>
          </a:bodyPr>
          <a:lstStyle/>
          <a:p>
            <a:pPr>
              <a:spcBef>
                <a:spcPct val="50000"/>
              </a:spcBef>
            </a:pPr>
            <a:endParaRPr lang="en-US" sz="2300">
              <a:latin typeface="Calibri" pitchFamily="34" charset="0"/>
              <a:cs typeface="Times New Roman" pitchFamily="18" charset="0"/>
            </a:endParaRPr>
          </a:p>
        </p:txBody>
      </p:sp>
      <p:sp>
        <p:nvSpPr>
          <p:cNvPr id="17417"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pic>
        <p:nvPicPr>
          <p:cNvPr id="12" name="Picture 11" descr="KKLowRes ai0212_1328©Kiwanis International.jpg"/>
          <p:cNvPicPr>
            <a:picLocks noChangeAspect="1"/>
          </p:cNvPicPr>
          <p:nvPr/>
        </p:nvPicPr>
        <p:blipFill>
          <a:blip r:embed="rId4" cstate="print"/>
          <a:srcRect t="10672"/>
          <a:stretch>
            <a:fillRect/>
          </a:stretch>
        </p:blipFill>
        <p:spPr>
          <a:xfrm>
            <a:off x="0" y="0"/>
            <a:ext cx="5105400" cy="6858000"/>
          </a:xfrm>
          <a:prstGeom prst="rect">
            <a:avLst/>
          </a:prstGeom>
          <a:ln>
            <a:noFill/>
          </a:ln>
          <a:effectLst/>
        </p:spPr>
      </p:pic>
      <p:sp>
        <p:nvSpPr>
          <p:cNvPr id="15" name="TextBox 14"/>
          <p:cNvSpPr txBox="1"/>
          <p:nvPr/>
        </p:nvSpPr>
        <p:spPr>
          <a:xfrm>
            <a:off x="5334000" y="339120"/>
            <a:ext cx="3505200" cy="1200329"/>
          </a:xfrm>
          <a:prstGeom prst="rect">
            <a:avLst/>
          </a:prstGeom>
          <a:noFill/>
        </p:spPr>
        <p:txBody>
          <a:bodyPr wrap="square" rtlCol="0">
            <a:spAutoFit/>
          </a:bodyPr>
          <a:lstStyle/>
          <a:p>
            <a:r>
              <a:rPr lang="en-US" sz="3600" dirty="0"/>
              <a:t>Why K-Kids or</a:t>
            </a:r>
          </a:p>
          <a:p>
            <a:r>
              <a:rPr lang="en-US" sz="3600" dirty="0"/>
              <a:t>Builders Club?</a:t>
            </a:r>
            <a:endParaRPr lang="en-US" sz="4800" dirty="0"/>
          </a:p>
        </p:txBody>
      </p:sp>
      <p:sp>
        <p:nvSpPr>
          <p:cNvPr id="16" name="TextBox 15"/>
          <p:cNvSpPr txBox="1"/>
          <p:nvPr/>
        </p:nvSpPr>
        <p:spPr>
          <a:xfrm>
            <a:off x="5562600" y="2286000"/>
            <a:ext cx="2895600" cy="3046988"/>
          </a:xfrm>
          <a:prstGeom prst="rect">
            <a:avLst/>
          </a:prstGeom>
          <a:noFill/>
        </p:spPr>
        <p:txBody>
          <a:bodyPr wrap="square" rtlCol="0">
            <a:spAutoFit/>
          </a:bodyPr>
          <a:lstStyle/>
          <a:p>
            <a:pPr marL="341313" indent="-341313">
              <a:buFont typeface="Arial" pitchFamily="34" charset="0"/>
              <a:buChar char="•"/>
            </a:pPr>
            <a:r>
              <a:rPr lang="en-US" sz="2400" dirty="0"/>
              <a:t>Hands-on service</a:t>
            </a:r>
            <a:br>
              <a:rPr lang="en-US" sz="2400" dirty="0"/>
            </a:br>
            <a:endParaRPr lang="en-US" sz="2400" dirty="0"/>
          </a:p>
          <a:p>
            <a:pPr marL="341313" indent="-341313">
              <a:buFont typeface="Arial" pitchFamily="34" charset="0"/>
              <a:buChar char="•"/>
            </a:pPr>
            <a:r>
              <a:rPr lang="en-US" sz="2400" dirty="0"/>
              <a:t>Fundraising and philanthropy</a:t>
            </a:r>
            <a:br>
              <a:rPr lang="en-US" sz="2400" dirty="0"/>
            </a:br>
            <a:endParaRPr lang="en-US" sz="2400" dirty="0"/>
          </a:p>
          <a:p>
            <a:pPr marL="341313" indent="-341313">
              <a:buFont typeface="Arial" pitchFamily="34" charset="0"/>
              <a:buChar char="•"/>
            </a:pPr>
            <a:r>
              <a:rPr lang="en-US" sz="2400" dirty="0"/>
              <a:t>Awareness building</a:t>
            </a:r>
          </a:p>
        </p:txBody>
      </p:sp>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73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 letter&#10;&#10;Description automatically generated">
            <a:extLst>
              <a:ext uri="{FF2B5EF4-FFF2-40B4-BE49-F238E27FC236}">
                <a16:creationId xmlns:a16="http://schemas.microsoft.com/office/drawing/2014/main" id="{ADBEEAA8-8933-4C76-B6A2-ACE8507A3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391" y="457200"/>
            <a:ext cx="8641218" cy="5667756"/>
          </a:xfrm>
          <a:prstGeom prst="rect">
            <a:avLst/>
          </a:prstGeom>
        </p:spPr>
      </p:pic>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381000"/>
            <a:ext cx="3505200" cy="5262979"/>
          </a:xfrm>
          <a:prstGeom prst="rect">
            <a:avLst/>
          </a:prstGeom>
          <a:noFill/>
        </p:spPr>
        <p:txBody>
          <a:bodyPr wrap="square" rtlCol="0">
            <a:spAutoFit/>
          </a:bodyPr>
          <a:lstStyle/>
          <a:p>
            <a:r>
              <a:rPr lang="en-US" sz="4800" dirty="0"/>
              <a:t>Working </a:t>
            </a:r>
          </a:p>
          <a:p>
            <a:pPr algn="ctr"/>
            <a:r>
              <a:rPr lang="en-US" sz="4800" dirty="0"/>
              <a:t>together</a:t>
            </a:r>
          </a:p>
          <a:p>
            <a:pPr algn="ctr"/>
            <a:endParaRPr lang="en-US" sz="4800" dirty="0"/>
          </a:p>
          <a:p>
            <a:r>
              <a:rPr lang="en-US" sz="2400" dirty="0"/>
              <a:t>Through K-Kids and Builders Club, the school and the club members have a direct connection to the community through the sponsoring Kiwanis club.</a:t>
            </a:r>
          </a:p>
        </p:txBody>
      </p:sp>
      <p:pic>
        <p:nvPicPr>
          <p:cNvPr id="6" name="Picture 5" descr="KKLowRes ai0212_1010Kiwanis International.jpg"/>
          <p:cNvPicPr>
            <a:picLocks noChangeAspect="1"/>
          </p:cNvPicPr>
          <p:nvPr/>
        </p:nvPicPr>
        <p:blipFill>
          <a:blip r:embed="rId4" cstate="print"/>
          <a:srcRect l="32511" r="17983"/>
          <a:stretch>
            <a:fillRect/>
          </a:stretch>
        </p:blipFill>
        <p:spPr>
          <a:xfrm>
            <a:off x="4038600" y="0"/>
            <a:ext cx="5105400" cy="6858000"/>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KLowRes ai0212_1033Kiwanis International.jpg"/>
          <p:cNvPicPr>
            <a:picLocks noChangeAspect="1"/>
          </p:cNvPicPr>
          <p:nvPr/>
        </p:nvPicPr>
        <p:blipFill>
          <a:blip r:embed="rId4" cstate="print"/>
          <a:srcRect b="11959"/>
          <a:stretch>
            <a:fillRect/>
          </a:stretch>
        </p:blipFill>
        <p:spPr>
          <a:xfrm>
            <a:off x="-304800" y="0"/>
            <a:ext cx="5180077" cy="6858000"/>
          </a:xfrm>
          <a:prstGeom prst="rect">
            <a:avLst/>
          </a:prstGeom>
        </p:spPr>
      </p:pic>
      <p:sp>
        <p:nvSpPr>
          <p:cNvPr id="2" name="TextBox 1"/>
          <p:cNvSpPr txBox="1"/>
          <p:nvPr/>
        </p:nvSpPr>
        <p:spPr>
          <a:xfrm>
            <a:off x="5029200" y="1859340"/>
            <a:ext cx="3352800" cy="1569660"/>
          </a:xfrm>
          <a:prstGeom prst="rect">
            <a:avLst/>
          </a:prstGeom>
          <a:noFill/>
        </p:spPr>
        <p:txBody>
          <a:bodyPr wrap="square" rtlCol="0">
            <a:spAutoFit/>
          </a:bodyPr>
          <a:lstStyle/>
          <a:p>
            <a:r>
              <a:rPr lang="en-US" sz="4800" dirty="0"/>
              <a:t>Starting a</a:t>
            </a:r>
          </a:p>
          <a:p>
            <a:pPr algn="ctr"/>
            <a:r>
              <a:rPr lang="en-US" sz="4800" dirty="0"/>
              <a:t>K-Kids club</a:t>
            </a:r>
          </a:p>
        </p:txBody>
      </p:sp>
      <p:sp>
        <p:nvSpPr>
          <p:cNvPr id="5" name="TextBox 4"/>
          <p:cNvSpPr txBox="1"/>
          <p:nvPr/>
        </p:nvSpPr>
        <p:spPr>
          <a:xfrm>
            <a:off x="5105400" y="3733800"/>
            <a:ext cx="3200400" cy="461665"/>
          </a:xfrm>
          <a:prstGeom prst="rect">
            <a:avLst/>
          </a:prstGeom>
          <a:noFill/>
        </p:spPr>
        <p:txBody>
          <a:bodyPr wrap="square" rtlCol="0">
            <a:spAutoFit/>
          </a:bodyPr>
          <a:lstStyle/>
          <a:p>
            <a:r>
              <a:rPr lang="en-US" sz="2400" dirty="0"/>
              <a:t>kkids.org/start-a-club</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3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8" name="Text Box 5"/>
          <p:cNvSpPr txBox="1">
            <a:spLocks noChangeArrowheads="1"/>
          </p:cNvSpPr>
          <p:nvPr/>
        </p:nvSpPr>
        <p:spPr bwMode="auto">
          <a:xfrm>
            <a:off x="228600" y="1981200"/>
            <a:ext cx="8610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18439" name="Text Box 6"/>
          <p:cNvSpPr txBox="1">
            <a:spLocks noChangeArrowheads="1"/>
          </p:cNvSpPr>
          <p:nvPr/>
        </p:nvSpPr>
        <p:spPr bwMode="auto">
          <a:xfrm>
            <a:off x="381000" y="1981200"/>
            <a:ext cx="8382000" cy="366713"/>
          </a:xfrm>
          <a:prstGeom prst="rect">
            <a:avLst/>
          </a:prstGeom>
          <a:noFill/>
          <a:ln w="9525">
            <a:noFill/>
            <a:miter lim="800000"/>
            <a:headEnd/>
            <a:tailEnd/>
          </a:ln>
        </p:spPr>
        <p:txBody>
          <a:bodyPr>
            <a:spAutoFit/>
          </a:bodyPr>
          <a:lstStyle/>
          <a:p>
            <a:endParaRPr lang="en-US">
              <a:latin typeface="Calibri" pitchFamily="34" charset="0"/>
            </a:endParaRPr>
          </a:p>
        </p:txBody>
      </p:sp>
      <p:sp>
        <p:nvSpPr>
          <p:cNvPr id="18440" name="Text Box 7"/>
          <p:cNvSpPr txBox="1">
            <a:spLocks noChangeArrowheads="1"/>
          </p:cNvSpPr>
          <p:nvPr/>
        </p:nvSpPr>
        <p:spPr bwMode="auto">
          <a:xfrm>
            <a:off x="228600" y="1752600"/>
            <a:ext cx="8610600" cy="407988"/>
          </a:xfrm>
          <a:prstGeom prst="rect">
            <a:avLst/>
          </a:prstGeom>
          <a:noFill/>
          <a:ln w="9525">
            <a:noFill/>
            <a:miter lim="800000"/>
            <a:headEnd/>
            <a:tailEnd/>
          </a:ln>
        </p:spPr>
        <p:txBody>
          <a:bodyPr>
            <a:spAutoFit/>
          </a:bodyPr>
          <a:lstStyle/>
          <a:p>
            <a:pPr>
              <a:spcBef>
                <a:spcPct val="50000"/>
              </a:spcBef>
            </a:pPr>
            <a:endParaRPr lang="en-US" sz="2300">
              <a:latin typeface="Calibri" pitchFamily="34" charset="0"/>
              <a:cs typeface="Times New Roman" pitchFamily="18" charset="0"/>
            </a:endParaRPr>
          </a:p>
        </p:txBody>
      </p:sp>
      <p:sp>
        <p:nvSpPr>
          <p:cNvPr id="18441"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18444" name="TextBox 12"/>
          <p:cNvSpPr txBox="1">
            <a:spLocks noChangeArrowheads="1"/>
          </p:cNvSpPr>
          <p:nvPr/>
        </p:nvSpPr>
        <p:spPr bwMode="auto">
          <a:xfrm>
            <a:off x="1178257" y="1806381"/>
            <a:ext cx="7772400" cy="5078313"/>
          </a:xfrm>
          <a:prstGeom prst="rect">
            <a:avLst/>
          </a:prstGeom>
          <a:noFill/>
          <a:ln w="9525">
            <a:noFill/>
            <a:miter lim="800000"/>
            <a:headEnd/>
            <a:tailEnd/>
          </a:ln>
        </p:spPr>
        <p:txBody>
          <a:bodyPr wrap="square" numCol="2" anchor="t">
            <a:spAutoFit/>
          </a:bodyPr>
          <a:lstStyle/>
          <a:p>
            <a:r>
              <a:rPr lang="en-US" sz="3600" b="1" dirty="0">
                <a:solidFill>
                  <a:schemeClr val="bg1"/>
                </a:solidFill>
                <a:latin typeface="Verdana" pitchFamily="34" charset="0"/>
              </a:rPr>
              <a:t>YOUTH</a:t>
            </a:r>
          </a:p>
          <a:p>
            <a:endParaRPr lang="en-US" sz="3600" dirty="0">
              <a:solidFill>
                <a:schemeClr val="bg1"/>
              </a:solidFill>
              <a:latin typeface="Verdana" pitchFamily="34" charset="0"/>
            </a:endParaRPr>
          </a:p>
          <a:p>
            <a:pPr>
              <a:buFont typeface="Arial" pitchFamily="34" charset="0"/>
              <a:buChar char="•"/>
            </a:pPr>
            <a:r>
              <a:rPr lang="en-US" sz="3600" dirty="0">
                <a:solidFill>
                  <a:schemeClr val="bg1"/>
                </a:solidFill>
                <a:latin typeface="Verdana" pitchFamily="34" charset="0"/>
              </a:rPr>
              <a:t> K-Kids</a:t>
            </a:r>
          </a:p>
          <a:p>
            <a:pPr>
              <a:buFont typeface="Arial" pitchFamily="34" charset="0"/>
              <a:buChar char="•"/>
            </a:pPr>
            <a:r>
              <a:rPr lang="en-US" sz="3600" dirty="0">
                <a:solidFill>
                  <a:schemeClr val="bg1"/>
                </a:solidFill>
                <a:latin typeface="Verdana" pitchFamily="34" charset="0"/>
              </a:rPr>
              <a:t> Builders Club</a:t>
            </a:r>
          </a:p>
          <a:p>
            <a:pPr>
              <a:buFont typeface="Arial" pitchFamily="34" charset="0"/>
              <a:buChar char="•"/>
            </a:pPr>
            <a:r>
              <a:rPr lang="en-US" sz="3600" dirty="0">
                <a:solidFill>
                  <a:schemeClr val="bg1"/>
                </a:solidFill>
                <a:latin typeface="Verdana" pitchFamily="34" charset="0"/>
              </a:rPr>
              <a:t> Key Club</a:t>
            </a:r>
          </a:p>
          <a:p>
            <a:pPr>
              <a:buFont typeface="Arial" pitchFamily="34" charset="0"/>
              <a:buChar char="•"/>
            </a:pPr>
            <a:r>
              <a:rPr lang="en-US" sz="3600" dirty="0">
                <a:solidFill>
                  <a:schemeClr val="bg1"/>
                </a:solidFill>
                <a:latin typeface="Verdana" pitchFamily="34" charset="0"/>
              </a:rPr>
              <a:t> Key Leader </a:t>
            </a:r>
            <a:br>
              <a:rPr lang="en-US" sz="3600" dirty="0">
                <a:solidFill>
                  <a:schemeClr val="bg1"/>
                </a:solidFill>
                <a:latin typeface="Verdana" pitchFamily="34" charset="0"/>
                <a:ea typeface="Verdana"/>
              </a:rPr>
            </a:br>
            <a:endParaRPr lang="en-US" sz="3600" dirty="0">
              <a:solidFill>
                <a:schemeClr val="bg1"/>
              </a:solidFill>
              <a:latin typeface="Verdana" pitchFamily="34" charset="0"/>
            </a:endParaRPr>
          </a:p>
          <a:p>
            <a:pPr>
              <a:buFont typeface="Arial" pitchFamily="34" charset="0"/>
              <a:buChar char="•"/>
            </a:pPr>
            <a:endParaRPr lang="en-US" sz="3600" dirty="0">
              <a:solidFill>
                <a:schemeClr val="bg1"/>
              </a:solidFill>
              <a:latin typeface="Verdana" pitchFamily="34" charset="0"/>
            </a:endParaRPr>
          </a:p>
          <a:p>
            <a:endParaRPr lang="en-US" sz="3600" dirty="0">
              <a:solidFill>
                <a:schemeClr val="bg1"/>
              </a:solidFill>
              <a:latin typeface="Verdana" pitchFamily="34" charset="0"/>
            </a:endParaRPr>
          </a:p>
          <a:p>
            <a:pPr marL="463550"/>
            <a:r>
              <a:rPr lang="en-US" sz="3600" b="1" dirty="0">
                <a:solidFill>
                  <a:schemeClr val="bg1"/>
                </a:solidFill>
                <a:latin typeface="Verdana" pitchFamily="34" charset="0"/>
              </a:rPr>
              <a:t>ADULTS</a:t>
            </a:r>
          </a:p>
          <a:p>
            <a:endParaRPr lang="en-US" sz="3600" dirty="0">
              <a:solidFill>
                <a:schemeClr val="bg1"/>
              </a:solidFill>
              <a:latin typeface="Verdana" pitchFamily="34" charset="0"/>
            </a:endParaRPr>
          </a:p>
          <a:p>
            <a:pPr marL="463550">
              <a:buFont typeface="Arial" pitchFamily="34" charset="0"/>
              <a:buChar char="•"/>
            </a:pPr>
            <a:r>
              <a:rPr lang="en-US" sz="3600" dirty="0">
                <a:solidFill>
                  <a:schemeClr val="bg1"/>
                </a:solidFill>
                <a:latin typeface="Verdana" pitchFamily="34" charset="0"/>
              </a:rPr>
              <a:t> Circle K</a:t>
            </a:r>
          </a:p>
          <a:p>
            <a:pPr marL="463550">
              <a:buFont typeface="Arial" pitchFamily="34" charset="0"/>
              <a:buChar char="•"/>
            </a:pPr>
            <a:r>
              <a:rPr lang="en-US" sz="3600" dirty="0">
                <a:solidFill>
                  <a:schemeClr val="bg1"/>
                </a:solidFill>
                <a:latin typeface="Verdana" pitchFamily="34" charset="0"/>
              </a:rPr>
              <a:t> Aktion Club</a:t>
            </a:r>
          </a:p>
        </p:txBody>
      </p:sp>
      <p:sp>
        <p:nvSpPr>
          <p:cNvPr id="13" name="TextBox 12"/>
          <p:cNvSpPr txBox="1"/>
          <p:nvPr/>
        </p:nvSpPr>
        <p:spPr>
          <a:xfrm>
            <a:off x="381000" y="457200"/>
            <a:ext cx="8305800" cy="830997"/>
          </a:xfrm>
          <a:prstGeom prst="rect">
            <a:avLst/>
          </a:prstGeom>
          <a:noFill/>
        </p:spPr>
        <p:txBody>
          <a:bodyPr wrap="square" rtlCol="0">
            <a:spAutoFit/>
          </a:bodyPr>
          <a:lstStyle/>
          <a:p>
            <a:pPr algn="ctr"/>
            <a:r>
              <a:rPr lang="en-US" sz="4800" b="1" dirty="0">
                <a:solidFill>
                  <a:schemeClr val="bg1"/>
                </a:solidFill>
              </a:rPr>
              <a:t>Kiwanis family</a:t>
            </a: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1676400"/>
            <a:ext cx="3352800" cy="2308324"/>
          </a:xfrm>
          <a:prstGeom prst="rect">
            <a:avLst/>
          </a:prstGeom>
          <a:noFill/>
        </p:spPr>
        <p:txBody>
          <a:bodyPr wrap="square" rtlCol="0">
            <a:spAutoFit/>
          </a:bodyPr>
          <a:lstStyle/>
          <a:p>
            <a:r>
              <a:rPr lang="en-US" sz="4800" dirty="0"/>
              <a:t>Starting a</a:t>
            </a:r>
          </a:p>
          <a:p>
            <a:pPr algn="ctr"/>
            <a:r>
              <a:rPr lang="en-US" sz="4800" dirty="0"/>
              <a:t>Builders Club</a:t>
            </a:r>
          </a:p>
        </p:txBody>
      </p:sp>
      <p:sp>
        <p:nvSpPr>
          <p:cNvPr id="5" name="TextBox 4"/>
          <p:cNvSpPr txBox="1"/>
          <p:nvPr/>
        </p:nvSpPr>
        <p:spPr>
          <a:xfrm>
            <a:off x="4876800" y="4262735"/>
            <a:ext cx="4114800" cy="461665"/>
          </a:xfrm>
          <a:prstGeom prst="rect">
            <a:avLst/>
          </a:prstGeom>
          <a:noFill/>
        </p:spPr>
        <p:txBody>
          <a:bodyPr wrap="square" rtlCol="0">
            <a:spAutoFit/>
          </a:bodyPr>
          <a:lstStyle/>
          <a:p>
            <a:r>
              <a:rPr lang="en-US" sz="2400" dirty="0"/>
              <a:t>buildersclub.org/start-a-club</a:t>
            </a:r>
          </a:p>
        </p:txBody>
      </p:sp>
      <p:pic>
        <p:nvPicPr>
          <p:cNvPr id="6" name="Picture 5" descr="GWhitaker_Kiwanis_JacksCreek_0342.jpg"/>
          <p:cNvPicPr>
            <a:picLocks noChangeAspect="1"/>
          </p:cNvPicPr>
          <p:nvPr/>
        </p:nvPicPr>
        <p:blipFill>
          <a:blip r:embed="rId4" cstate="print"/>
          <a:srcRect l="5184" r="44458"/>
          <a:stretch>
            <a:fillRect/>
          </a:stretch>
        </p:blipFill>
        <p:spPr>
          <a:xfrm>
            <a:off x="-609600" y="0"/>
            <a:ext cx="5181600" cy="6858000"/>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cial Media Stock Image.jpg"/>
          <p:cNvPicPr>
            <a:picLocks noChangeAspect="1"/>
          </p:cNvPicPr>
          <p:nvPr/>
        </p:nvPicPr>
        <p:blipFill>
          <a:blip r:embed="rId4" cstate="print"/>
          <a:stretch>
            <a:fillRect/>
          </a:stretch>
        </p:blipFill>
        <p:spPr>
          <a:xfrm>
            <a:off x="-649357" y="0"/>
            <a:ext cx="4572000" cy="6858000"/>
          </a:xfrm>
          <a:prstGeom prst="rect">
            <a:avLst/>
          </a:prstGeom>
          <a:solidFill>
            <a:schemeClr val="accent3">
              <a:lumMod val="75000"/>
            </a:schemeClr>
          </a:solidFill>
          <a:ln>
            <a:noFill/>
          </a:ln>
        </p:spPr>
      </p:pic>
      <p:sp>
        <p:nvSpPr>
          <p:cNvPr id="3" name="TextBox 2"/>
          <p:cNvSpPr txBox="1"/>
          <p:nvPr/>
        </p:nvSpPr>
        <p:spPr>
          <a:xfrm>
            <a:off x="3352800" y="522135"/>
            <a:ext cx="4343400" cy="1569660"/>
          </a:xfrm>
          <a:prstGeom prst="rect">
            <a:avLst/>
          </a:prstGeom>
          <a:noFill/>
        </p:spPr>
        <p:txBody>
          <a:bodyPr wrap="square" rtlCol="0">
            <a:spAutoFit/>
          </a:bodyPr>
          <a:lstStyle/>
          <a:p>
            <a:r>
              <a:rPr lang="en-US" sz="4800" dirty="0"/>
              <a:t>Web and</a:t>
            </a:r>
          </a:p>
          <a:p>
            <a:pPr algn="ctr"/>
            <a:r>
              <a:rPr lang="en-US" sz="4800" dirty="0"/>
              <a:t>social media</a:t>
            </a:r>
          </a:p>
        </p:txBody>
      </p:sp>
      <p:sp>
        <p:nvSpPr>
          <p:cNvPr id="4" name="TextBox 3"/>
          <p:cNvSpPr txBox="1"/>
          <p:nvPr/>
        </p:nvSpPr>
        <p:spPr>
          <a:xfrm>
            <a:off x="4343400" y="2369910"/>
            <a:ext cx="4572000" cy="1569660"/>
          </a:xfrm>
          <a:prstGeom prst="rect">
            <a:avLst/>
          </a:prstGeom>
          <a:noFill/>
        </p:spPr>
        <p:txBody>
          <a:bodyPr wrap="square" rtlCol="0">
            <a:spAutoFit/>
          </a:bodyPr>
          <a:lstStyle/>
          <a:p>
            <a:pPr>
              <a:buFont typeface="Arial" pitchFamily="34" charset="0"/>
              <a:buChar char="•"/>
            </a:pPr>
            <a:r>
              <a:rPr lang="en-US" sz="2400" dirty="0"/>
              <a:t> kkids.org</a:t>
            </a:r>
          </a:p>
          <a:p>
            <a:pPr>
              <a:buFont typeface="Arial" pitchFamily="34" charset="0"/>
              <a:buChar char="•"/>
            </a:pPr>
            <a:r>
              <a:rPr lang="en-US" sz="2400" dirty="0"/>
              <a:t> facebook.com/</a:t>
            </a:r>
            <a:r>
              <a:rPr lang="en-US" sz="2400" dirty="0" err="1"/>
              <a:t>kiwaniskids</a:t>
            </a:r>
            <a:endParaRPr lang="en-US" sz="2400" dirty="0"/>
          </a:p>
          <a:p>
            <a:pPr>
              <a:buFont typeface="Arial" pitchFamily="34" charset="0"/>
              <a:buChar char="•"/>
            </a:pPr>
            <a:r>
              <a:rPr lang="en-US" sz="2400" dirty="0"/>
              <a:t> twitter.com/</a:t>
            </a:r>
            <a:r>
              <a:rPr lang="en-US" sz="2400" dirty="0" err="1"/>
              <a:t>kiwaniskids</a:t>
            </a:r>
            <a:endParaRPr lang="en-US" sz="2400" dirty="0"/>
          </a:p>
          <a:p>
            <a:pPr>
              <a:buFont typeface="Arial" pitchFamily="34" charset="0"/>
              <a:buChar char="•"/>
            </a:pPr>
            <a:r>
              <a:rPr lang="en-US" sz="2400" dirty="0"/>
              <a:t> pinterest.com/</a:t>
            </a:r>
            <a:r>
              <a:rPr lang="en-US" sz="2400" dirty="0" err="1"/>
              <a:t>kiwaniskids</a:t>
            </a:r>
            <a:endParaRPr lang="en-US" sz="2400" dirty="0"/>
          </a:p>
        </p:txBody>
      </p:sp>
      <p:sp>
        <p:nvSpPr>
          <p:cNvPr id="5" name="TextBox 4">
            <a:extLst>
              <a:ext uri="{FF2B5EF4-FFF2-40B4-BE49-F238E27FC236}">
                <a16:creationId xmlns:a16="http://schemas.microsoft.com/office/drawing/2014/main" id="{6E822745-EB42-466A-B2C7-176131C3AA4F}"/>
              </a:ext>
            </a:extLst>
          </p:cNvPr>
          <p:cNvSpPr txBox="1"/>
          <p:nvPr/>
        </p:nvSpPr>
        <p:spPr>
          <a:xfrm>
            <a:off x="4343400" y="4495800"/>
            <a:ext cx="4343400" cy="1569660"/>
          </a:xfrm>
          <a:prstGeom prst="rect">
            <a:avLst/>
          </a:prstGeom>
          <a:noFill/>
        </p:spPr>
        <p:txBody>
          <a:bodyPr wrap="square" rtlCol="0">
            <a:spAutoFit/>
          </a:bodyPr>
          <a:lstStyle/>
          <a:p>
            <a:pPr>
              <a:buFont typeface="Arial" pitchFamily="34" charset="0"/>
              <a:buChar char="•"/>
            </a:pPr>
            <a:r>
              <a:rPr lang="en-US" sz="2400" dirty="0"/>
              <a:t> buildersclub.org</a:t>
            </a:r>
          </a:p>
          <a:p>
            <a:pPr>
              <a:buFont typeface="Arial" pitchFamily="34" charset="0"/>
              <a:buChar char="•"/>
            </a:pPr>
            <a:r>
              <a:rPr lang="en-US" sz="2400" dirty="0"/>
              <a:t> facebook.com/</a:t>
            </a:r>
            <a:r>
              <a:rPr lang="en-US" sz="2400" dirty="0" err="1"/>
              <a:t>buildersclub</a:t>
            </a:r>
            <a:endParaRPr lang="en-US" sz="2400" dirty="0"/>
          </a:p>
          <a:p>
            <a:pPr>
              <a:buFont typeface="Arial" pitchFamily="34" charset="0"/>
              <a:buChar char="•"/>
            </a:pPr>
            <a:r>
              <a:rPr lang="en-US" sz="2400" dirty="0"/>
              <a:t> twitter.com/</a:t>
            </a:r>
            <a:r>
              <a:rPr lang="en-US" sz="2400" dirty="0" err="1"/>
              <a:t>buildersclub</a:t>
            </a:r>
            <a:endParaRPr lang="en-US" sz="2400" dirty="0"/>
          </a:p>
          <a:p>
            <a:pPr>
              <a:buFont typeface="Arial" pitchFamily="34" charset="0"/>
              <a:buChar char="•"/>
            </a:pPr>
            <a:r>
              <a:rPr lang="en-US" sz="2400" dirty="0"/>
              <a:t> pinterest.com/</a:t>
            </a:r>
            <a:r>
              <a:rPr lang="en-US" sz="2400" dirty="0" err="1"/>
              <a:t>buildersclub</a:t>
            </a:r>
            <a:endParaRPr lang="en-US" sz="2400" dirty="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KLowRes ai0212_1376Kiwanis International.jpg"/>
          <p:cNvPicPr>
            <a:picLocks noChangeAspect="1"/>
          </p:cNvPicPr>
          <p:nvPr/>
        </p:nvPicPr>
        <p:blipFill>
          <a:blip r:embed="rId4" cstate="print"/>
          <a:srcRect t="8772"/>
          <a:stretch>
            <a:fillRect/>
          </a:stretch>
        </p:blipFill>
        <p:spPr>
          <a:xfrm>
            <a:off x="0" y="0"/>
            <a:ext cx="9144000" cy="5547360"/>
          </a:xfrm>
          <a:prstGeom prst="rect">
            <a:avLst/>
          </a:prstGeom>
        </p:spPr>
      </p:pic>
      <p:sp>
        <p:nvSpPr>
          <p:cNvPr id="6" name="Rectangle 5"/>
          <p:cNvSpPr/>
          <p:nvPr/>
        </p:nvSpPr>
        <p:spPr>
          <a:xfrm>
            <a:off x="0" y="3657600"/>
            <a:ext cx="9144000" cy="3200400"/>
          </a:xfrm>
          <a:prstGeom prst="rect">
            <a:avLst/>
          </a:prstGeom>
          <a:solidFill>
            <a:srgbClr val="73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09600" y="4079022"/>
            <a:ext cx="8382000" cy="2123658"/>
          </a:xfrm>
          <a:prstGeom prst="rect">
            <a:avLst/>
          </a:prstGeom>
          <a:noFill/>
        </p:spPr>
        <p:txBody>
          <a:bodyPr wrap="square" rtlCol="0">
            <a:spAutoFit/>
          </a:bodyPr>
          <a:lstStyle/>
          <a:p>
            <a:r>
              <a:rPr lang="en-US" sz="2400" dirty="0">
                <a:latin typeface="Gill Sans MT" panose="020B0502020104020203" pitchFamily="34" charset="0"/>
              </a:rPr>
              <a:t>“Since joining K-Kids, I don’t wait to run into situations that put me in someone else’s shoes, I seek them out. Seeing what others go through and imagining myself in their place has changed me. One day I hope it will help me change the world.” </a:t>
            </a:r>
          </a:p>
          <a:p>
            <a:br>
              <a:rPr lang="en-US" dirty="0"/>
            </a:br>
            <a:r>
              <a:rPr lang="en-US" dirty="0"/>
              <a:t>Emma, 5th grade, West Tennessee district</a:t>
            </a: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C members looking silly.jpg"/>
          <p:cNvPicPr>
            <a:picLocks noChangeAspect="1"/>
          </p:cNvPicPr>
          <p:nvPr/>
        </p:nvPicPr>
        <p:blipFill>
          <a:blip r:embed="rId4" cstate="print"/>
          <a:stretch>
            <a:fillRect/>
          </a:stretch>
        </p:blipFill>
        <p:spPr>
          <a:xfrm>
            <a:off x="0" y="-1"/>
            <a:ext cx="9144000" cy="6074321"/>
          </a:xfrm>
          <a:prstGeom prst="rect">
            <a:avLst/>
          </a:prstGeom>
        </p:spPr>
      </p:pic>
      <p:sp>
        <p:nvSpPr>
          <p:cNvPr id="6" name="Rectangle 5"/>
          <p:cNvSpPr/>
          <p:nvPr/>
        </p:nvSpPr>
        <p:spPr>
          <a:xfrm>
            <a:off x="0" y="3657600"/>
            <a:ext cx="9144000" cy="3200400"/>
          </a:xfrm>
          <a:prstGeom prst="rect">
            <a:avLst/>
          </a:prstGeom>
          <a:solidFill>
            <a:srgbClr val="0CC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81000" y="4195971"/>
            <a:ext cx="8382000" cy="2123658"/>
          </a:xfrm>
          <a:prstGeom prst="rect">
            <a:avLst/>
          </a:prstGeom>
          <a:noFill/>
        </p:spPr>
        <p:txBody>
          <a:bodyPr wrap="square" rtlCol="0">
            <a:spAutoFit/>
          </a:bodyPr>
          <a:lstStyle/>
          <a:p>
            <a:r>
              <a:rPr lang="en-US" sz="2400" dirty="0">
                <a:latin typeface="Gill Sans MT" panose="020B0502020104020203" pitchFamily="34" charset="0"/>
              </a:rPr>
              <a:t>“Builders Club has taught me how to help people that are affected by poverty and homelessness. By participating in service projects, I have learned a lot about the struggles of others and the true meaning of empathy.” </a:t>
            </a:r>
          </a:p>
          <a:p>
            <a:endParaRPr lang="en-US" dirty="0"/>
          </a:p>
          <a:p>
            <a:r>
              <a:rPr lang="en-US" dirty="0"/>
              <a:t>Amber, 7th grade, Florida district</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KLowRes ai0212_0988Kiwanis International.jpg"/>
          <p:cNvPicPr>
            <a:picLocks noChangeAspect="1"/>
          </p:cNvPicPr>
          <p:nvPr/>
        </p:nvPicPr>
        <p:blipFill>
          <a:blip r:embed="rId4" cstate="print"/>
          <a:srcRect l="35717" r="14778"/>
          <a:stretch>
            <a:fillRect/>
          </a:stretch>
        </p:blipFill>
        <p:spPr>
          <a:xfrm>
            <a:off x="4038600" y="0"/>
            <a:ext cx="5105400" cy="6858000"/>
          </a:xfrm>
          <a:prstGeom prst="rect">
            <a:avLst/>
          </a:prstGeom>
        </p:spPr>
      </p:pic>
      <p:sp>
        <p:nvSpPr>
          <p:cNvPr id="4" name="TextBox 3"/>
          <p:cNvSpPr txBox="1"/>
          <p:nvPr/>
        </p:nvSpPr>
        <p:spPr>
          <a:xfrm>
            <a:off x="381000" y="457200"/>
            <a:ext cx="3200400" cy="1569660"/>
          </a:xfrm>
          <a:prstGeom prst="rect">
            <a:avLst/>
          </a:prstGeom>
          <a:noFill/>
        </p:spPr>
        <p:txBody>
          <a:bodyPr wrap="square" rtlCol="0">
            <a:spAutoFit/>
          </a:bodyPr>
          <a:lstStyle/>
          <a:p>
            <a:r>
              <a:rPr lang="en-US" sz="4800" dirty="0"/>
              <a:t>What is </a:t>
            </a:r>
          </a:p>
          <a:p>
            <a:pPr algn="ctr"/>
            <a:r>
              <a:rPr lang="en-US" sz="4800" dirty="0"/>
              <a:t>K-Kids?</a:t>
            </a:r>
          </a:p>
        </p:txBody>
      </p:sp>
      <p:sp>
        <p:nvSpPr>
          <p:cNvPr id="5" name="TextBox 4"/>
          <p:cNvSpPr txBox="1"/>
          <p:nvPr/>
        </p:nvSpPr>
        <p:spPr>
          <a:xfrm>
            <a:off x="533400" y="2362200"/>
            <a:ext cx="2895600" cy="3416320"/>
          </a:xfrm>
          <a:prstGeom prst="rect">
            <a:avLst/>
          </a:prstGeom>
          <a:noFill/>
        </p:spPr>
        <p:txBody>
          <a:bodyPr wrap="square" rtlCol="0">
            <a:spAutoFit/>
          </a:bodyPr>
          <a:lstStyle/>
          <a:p>
            <a:pPr marL="341313" indent="-341313">
              <a:buFont typeface="Arial" pitchFamily="34" charset="0"/>
              <a:buChar char="•"/>
            </a:pPr>
            <a:r>
              <a:rPr lang="en-US" sz="2400" dirty="0"/>
              <a:t>Largest service</a:t>
            </a:r>
            <a:br>
              <a:rPr lang="en-US" sz="2400" dirty="0"/>
            </a:br>
            <a:r>
              <a:rPr lang="en-US" sz="2400" dirty="0"/>
              <a:t>organization for elementary school students ages 6-12</a:t>
            </a:r>
            <a:br>
              <a:rPr lang="en-US" sz="2400" dirty="0"/>
            </a:br>
            <a:endParaRPr lang="en-US" sz="2400" dirty="0"/>
          </a:p>
          <a:p>
            <a:pPr marL="341313" indent="-341313">
              <a:buFont typeface="Arial" pitchFamily="34" charset="0"/>
              <a:buChar char="•"/>
            </a:pPr>
            <a:r>
              <a:rPr lang="en-US" sz="2400" dirty="0"/>
              <a:t>More than 37,000 members worldwide</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457200"/>
            <a:ext cx="3200400" cy="2308324"/>
          </a:xfrm>
          <a:prstGeom prst="rect">
            <a:avLst/>
          </a:prstGeom>
          <a:noFill/>
        </p:spPr>
        <p:txBody>
          <a:bodyPr wrap="square" rtlCol="0">
            <a:spAutoFit/>
          </a:bodyPr>
          <a:lstStyle/>
          <a:p>
            <a:r>
              <a:rPr lang="en-US" sz="4800" dirty="0"/>
              <a:t>What is </a:t>
            </a:r>
          </a:p>
          <a:p>
            <a:pPr algn="ctr"/>
            <a:r>
              <a:rPr lang="en-US" sz="4800" dirty="0"/>
              <a:t>Builders</a:t>
            </a:r>
            <a:br>
              <a:rPr lang="en-US" sz="4800" dirty="0"/>
            </a:br>
            <a:r>
              <a:rPr lang="en-US" sz="4800" dirty="0"/>
              <a:t>Club?</a:t>
            </a:r>
          </a:p>
        </p:txBody>
      </p:sp>
      <p:sp>
        <p:nvSpPr>
          <p:cNvPr id="5" name="TextBox 4"/>
          <p:cNvSpPr txBox="1"/>
          <p:nvPr/>
        </p:nvSpPr>
        <p:spPr>
          <a:xfrm>
            <a:off x="533400" y="2984480"/>
            <a:ext cx="2895600" cy="3046988"/>
          </a:xfrm>
          <a:prstGeom prst="rect">
            <a:avLst/>
          </a:prstGeom>
          <a:noFill/>
        </p:spPr>
        <p:txBody>
          <a:bodyPr wrap="square" rtlCol="0">
            <a:spAutoFit/>
          </a:bodyPr>
          <a:lstStyle/>
          <a:p>
            <a:pPr marL="341313" indent="-341313">
              <a:buFont typeface="Arial" pitchFamily="34" charset="0"/>
              <a:buChar char="•"/>
            </a:pPr>
            <a:r>
              <a:rPr lang="en-US" sz="2400" dirty="0"/>
              <a:t>Largest service</a:t>
            </a:r>
            <a:br>
              <a:rPr lang="en-US" sz="2400" dirty="0"/>
            </a:br>
            <a:r>
              <a:rPr lang="en-US" sz="2400" dirty="0"/>
              <a:t>organization for middle school students</a:t>
            </a:r>
            <a:br>
              <a:rPr lang="en-US" sz="2400" dirty="0"/>
            </a:br>
            <a:endParaRPr lang="en-US" sz="2400" dirty="0"/>
          </a:p>
          <a:p>
            <a:pPr marL="341313" indent="-341313">
              <a:buFont typeface="Arial" pitchFamily="34" charset="0"/>
              <a:buChar char="•"/>
            </a:pPr>
            <a:r>
              <a:rPr lang="en-US" sz="2400" dirty="0"/>
              <a:t>More than 45,000 members worldwide</a:t>
            </a:r>
          </a:p>
        </p:txBody>
      </p:sp>
      <p:pic>
        <p:nvPicPr>
          <p:cNvPr id="6" name="Picture 5" descr="ai0230_0379BW BC.jpg"/>
          <p:cNvPicPr>
            <a:picLocks noChangeAspect="1"/>
          </p:cNvPicPr>
          <p:nvPr/>
        </p:nvPicPr>
        <p:blipFill>
          <a:blip r:embed="rId4" cstate="print"/>
          <a:srcRect b="10766"/>
          <a:stretch>
            <a:fillRect/>
          </a:stretch>
        </p:blipFill>
        <p:spPr>
          <a:xfrm>
            <a:off x="4038600" y="0"/>
            <a:ext cx="5105400" cy="685800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39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4" name="Text Box 5"/>
          <p:cNvSpPr txBox="1">
            <a:spLocks noChangeArrowheads="1"/>
          </p:cNvSpPr>
          <p:nvPr/>
        </p:nvSpPr>
        <p:spPr bwMode="auto">
          <a:xfrm>
            <a:off x="228600" y="1981200"/>
            <a:ext cx="8610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22535" name="Text Box 6"/>
          <p:cNvSpPr txBox="1">
            <a:spLocks noChangeArrowheads="1"/>
          </p:cNvSpPr>
          <p:nvPr/>
        </p:nvSpPr>
        <p:spPr bwMode="auto">
          <a:xfrm>
            <a:off x="381000" y="1981200"/>
            <a:ext cx="8382000" cy="366713"/>
          </a:xfrm>
          <a:prstGeom prst="rect">
            <a:avLst/>
          </a:prstGeom>
          <a:noFill/>
          <a:ln w="9525">
            <a:noFill/>
            <a:miter lim="800000"/>
            <a:headEnd/>
            <a:tailEnd/>
          </a:ln>
        </p:spPr>
        <p:txBody>
          <a:bodyPr>
            <a:spAutoFit/>
          </a:bodyPr>
          <a:lstStyle/>
          <a:p>
            <a:endParaRPr lang="en-US">
              <a:latin typeface="Calibri" pitchFamily="34" charset="0"/>
            </a:endParaRPr>
          </a:p>
        </p:txBody>
      </p:sp>
      <p:sp>
        <p:nvSpPr>
          <p:cNvPr id="22536" name="Text Box 7"/>
          <p:cNvSpPr txBox="1">
            <a:spLocks noChangeArrowheads="1"/>
          </p:cNvSpPr>
          <p:nvPr/>
        </p:nvSpPr>
        <p:spPr bwMode="auto">
          <a:xfrm>
            <a:off x="228600" y="1828800"/>
            <a:ext cx="8610600" cy="407988"/>
          </a:xfrm>
          <a:prstGeom prst="rect">
            <a:avLst/>
          </a:prstGeom>
          <a:noFill/>
          <a:ln w="9525">
            <a:noFill/>
            <a:miter lim="800000"/>
            <a:headEnd/>
            <a:tailEnd/>
          </a:ln>
        </p:spPr>
        <p:txBody>
          <a:bodyPr>
            <a:spAutoFit/>
          </a:bodyPr>
          <a:lstStyle/>
          <a:p>
            <a:pPr>
              <a:spcBef>
                <a:spcPct val="50000"/>
              </a:spcBef>
            </a:pPr>
            <a:endParaRPr lang="en-US" sz="2300">
              <a:latin typeface="Calibri" pitchFamily="34" charset="0"/>
              <a:cs typeface="Times New Roman" pitchFamily="18" charset="0"/>
            </a:endParaRPr>
          </a:p>
        </p:txBody>
      </p:sp>
      <p:sp>
        <p:nvSpPr>
          <p:cNvPr id="22537"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sp>
        <p:nvSpPr>
          <p:cNvPr id="22540" name="TextBox 17"/>
          <p:cNvSpPr txBox="1">
            <a:spLocks noChangeArrowheads="1"/>
          </p:cNvSpPr>
          <p:nvPr/>
        </p:nvSpPr>
        <p:spPr bwMode="auto">
          <a:xfrm>
            <a:off x="609600" y="1524000"/>
            <a:ext cx="8229600" cy="4616648"/>
          </a:xfrm>
          <a:prstGeom prst="rect">
            <a:avLst/>
          </a:prstGeom>
          <a:noFill/>
          <a:ln w="9525">
            <a:noFill/>
            <a:miter lim="800000"/>
            <a:headEnd/>
            <a:tailEnd/>
          </a:ln>
        </p:spPr>
        <p:txBody>
          <a:bodyPr wrap="square">
            <a:spAutoFit/>
          </a:bodyPr>
          <a:lstStyle/>
          <a:p>
            <a:r>
              <a:rPr lang="en-US" sz="2400" b="1" dirty="0">
                <a:solidFill>
                  <a:schemeClr val="bg1"/>
                </a:solidFill>
                <a:latin typeface="Arial" pitchFamily="34" charset="0"/>
                <a:cs typeface="Arial" pitchFamily="34" charset="0"/>
              </a:rPr>
              <a:t>Character building</a:t>
            </a:r>
          </a:p>
          <a:p>
            <a:r>
              <a:rPr lang="en-US" sz="2000" dirty="0">
                <a:solidFill>
                  <a:schemeClr val="bg1"/>
                </a:solidFill>
                <a:latin typeface="Arial" pitchFamily="34" charset="0"/>
                <a:cs typeface="Arial" pitchFamily="34" charset="0"/>
              </a:rPr>
              <a:t>The ability to do the right thing, even when it might be the unpopular choice. </a:t>
            </a:r>
          </a:p>
          <a:p>
            <a:endParaRPr lang="en-US" sz="2000" dirty="0">
              <a:solidFill>
                <a:schemeClr val="bg1"/>
              </a:solidFill>
              <a:latin typeface="Arial" pitchFamily="34" charset="0"/>
              <a:cs typeface="Arial" pitchFamily="34" charset="0"/>
            </a:endParaRPr>
          </a:p>
          <a:p>
            <a:r>
              <a:rPr lang="en-US" sz="2400" b="1" dirty="0">
                <a:solidFill>
                  <a:schemeClr val="bg1"/>
                </a:solidFill>
                <a:latin typeface="Arial" pitchFamily="34" charset="0"/>
                <a:cs typeface="Arial" pitchFamily="34" charset="0"/>
              </a:rPr>
              <a:t>Leadership</a:t>
            </a:r>
          </a:p>
          <a:p>
            <a:r>
              <a:rPr lang="en-US" sz="2000" dirty="0">
                <a:solidFill>
                  <a:schemeClr val="bg1"/>
                </a:solidFill>
                <a:latin typeface="Arial" pitchFamily="34" charset="0"/>
                <a:cs typeface="Arial" pitchFamily="34" charset="0"/>
              </a:rPr>
              <a:t>The ability to listen, communicate, serve and guide others. </a:t>
            </a:r>
          </a:p>
          <a:p>
            <a:endParaRPr lang="en-US" sz="2000" dirty="0">
              <a:solidFill>
                <a:schemeClr val="bg1"/>
              </a:solidFill>
              <a:latin typeface="Arial" pitchFamily="34" charset="0"/>
              <a:cs typeface="Arial" pitchFamily="34" charset="0"/>
            </a:endParaRPr>
          </a:p>
          <a:p>
            <a:r>
              <a:rPr lang="en-US" sz="2400" b="1" dirty="0">
                <a:solidFill>
                  <a:schemeClr val="bg1"/>
                </a:solidFill>
                <a:latin typeface="Arial" pitchFamily="34" charset="0"/>
                <a:cs typeface="Arial" pitchFamily="34" charset="0"/>
              </a:rPr>
              <a:t>Inclusiveness</a:t>
            </a:r>
            <a:endParaRPr lang="en-US" sz="2000" b="1"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Accepting and welcoming the differences in others. </a:t>
            </a:r>
          </a:p>
          <a:p>
            <a:endParaRPr lang="en-US" sz="2000" b="1" dirty="0">
              <a:solidFill>
                <a:schemeClr val="bg1"/>
              </a:solidFill>
              <a:latin typeface="Arial" pitchFamily="34" charset="0"/>
              <a:cs typeface="Arial" pitchFamily="34" charset="0"/>
            </a:endParaRPr>
          </a:p>
          <a:p>
            <a:r>
              <a:rPr lang="en-US" sz="2400" b="1" dirty="0">
                <a:solidFill>
                  <a:schemeClr val="bg1"/>
                </a:solidFill>
                <a:latin typeface="Arial" pitchFamily="34" charset="0"/>
                <a:cs typeface="Arial" pitchFamily="34" charset="0"/>
              </a:rPr>
              <a:t>Caring</a:t>
            </a:r>
            <a:endParaRPr lang="en-US" sz="2000" b="1" dirty="0">
              <a:solidFill>
                <a:schemeClr val="bg1"/>
              </a:solidFill>
              <a:latin typeface="Arial" pitchFamily="34" charset="0"/>
              <a:cs typeface="Arial" pitchFamily="34" charset="0"/>
            </a:endParaRPr>
          </a:p>
          <a:p>
            <a:r>
              <a:rPr lang="en-US" sz="2000" dirty="0">
                <a:solidFill>
                  <a:schemeClr val="bg1"/>
                </a:solidFill>
                <a:latin typeface="Arial" pitchFamily="34" charset="0"/>
                <a:cs typeface="Arial" pitchFamily="34" charset="0"/>
              </a:rPr>
              <a:t>The act of being concerned about or interested in another person or situation.</a:t>
            </a:r>
            <a:endParaRPr lang="en-US" dirty="0">
              <a:solidFill>
                <a:schemeClr val="bg1"/>
              </a:solidFill>
              <a:latin typeface="Arial" pitchFamily="34" charset="0"/>
              <a:cs typeface="Arial" pitchFamily="34" charset="0"/>
            </a:endParaRPr>
          </a:p>
          <a:p>
            <a:endParaRPr lang="en-US" dirty="0"/>
          </a:p>
        </p:txBody>
      </p:sp>
      <p:sp>
        <p:nvSpPr>
          <p:cNvPr id="11" name="TextBox 10"/>
          <p:cNvSpPr txBox="1"/>
          <p:nvPr/>
        </p:nvSpPr>
        <p:spPr>
          <a:xfrm>
            <a:off x="228600" y="228600"/>
            <a:ext cx="8686800" cy="830997"/>
          </a:xfrm>
          <a:prstGeom prst="rect">
            <a:avLst/>
          </a:prstGeom>
          <a:noFill/>
        </p:spPr>
        <p:txBody>
          <a:bodyPr wrap="square" rtlCol="0">
            <a:spAutoFit/>
          </a:bodyPr>
          <a:lstStyle/>
          <a:p>
            <a:pPr algn="ctr"/>
            <a:r>
              <a:rPr lang="en-US" sz="4800" dirty="0">
                <a:solidFill>
                  <a:schemeClr val="bg1"/>
                </a:solidFill>
              </a:rPr>
              <a:t>Core values</a:t>
            </a: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716" y="381000"/>
            <a:ext cx="4773283" cy="1569660"/>
          </a:xfrm>
          <a:prstGeom prst="rect">
            <a:avLst/>
          </a:prstGeom>
          <a:noFill/>
        </p:spPr>
        <p:txBody>
          <a:bodyPr wrap="square" rtlCol="0" anchor="t">
            <a:spAutoFit/>
          </a:bodyPr>
          <a:lstStyle/>
          <a:p>
            <a:r>
              <a:rPr lang="en-US" sz="4800" dirty="0"/>
              <a:t>K-Kids</a:t>
            </a:r>
          </a:p>
          <a:p>
            <a:r>
              <a:rPr lang="en-US" sz="4800" dirty="0"/>
              <a:t>  Club structure</a:t>
            </a:r>
            <a:endParaRPr lang="en-US" dirty="0">
              <a:cs typeface="Arial"/>
            </a:endParaRPr>
          </a:p>
        </p:txBody>
      </p:sp>
      <p:pic>
        <p:nvPicPr>
          <p:cNvPr id="3" name="Picture 2" descr="KKLowRes ai0212_0993Kiwanis International.jpg"/>
          <p:cNvPicPr>
            <a:picLocks noChangeAspect="1"/>
          </p:cNvPicPr>
          <p:nvPr/>
        </p:nvPicPr>
        <p:blipFill>
          <a:blip r:embed="rId4" cstate="print"/>
          <a:srcRect l="24633" r="25861"/>
          <a:stretch>
            <a:fillRect/>
          </a:stretch>
        </p:blipFill>
        <p:spPr>
          <a:xfrm>
            <a:off x="5193232" y="0"/>
            <a:ext cx="5029200" cy="6858000"/>
          </a:xfrm>
          <a:prstGeom prst="rect">
            <a:avLst/>
          </a:prstGeom>
        </p:spPr>
      </p:pic>
      <p:sp>
        <p:nvSpPr>
          <p:cNvPr id="5" name="TextBox 4"/>
          <p:cNvSpPr txBox="1"/>
          <p:nvPr/>
        </p:nvSpPr>
        <p:spPr>
          <a:xfrm>
            <a:off x="1031978" y="2274838"/>
            <a:ext cx="3768622" cy="4524315"/>
          </a:xfrm>
          <a:prstGeom prst="rect">
            <a:avLst/>
          </a:prstGeom>
          <a:noFill/>
        </p:spPr>
        <p:txBody>
          <a:bodyPr wrap="square" rtlCol="0" anchor="t">
            <a:spAutoFit/>
          </a:bodyPr>
          <a:lstStyle/>
          <a:p>
            <a:pPr>
              <a:buFont typeface="Arial" pitchFamily="34" charset="0"/>
              <a:buChar char="•"/>
            </a:pPr>
            <a:r>
              <a:rPr lang="en-US" sz="2400" dirty="0"/>
              <a:t> President</a:t>
            </a:r>
          </a:p>
          <a:p>
            <a:pPr>
              <a:buFont typeface="Arial" pitchFamily="34" charset="0"/>
              <a:buChar char="•"/>
            </a:pPr>
            <a:r>
              <a:rPr lang="en-US" sz="2400" dirty="0"/>
              <a:t> Vice President</a:t>
            </a:r>
          </a:p>
          <a:p>
            <a:pPr>
              <a:buFont typeface="Arial" pitchFamily="34" charset="0"/>
              <a:buChar char="•"/>
            </a:pPr>
            <a:r>
              <a:rPr lang="en-US" sz="2400" dirty="0"/>
              <a:t> Secretary</a:t>
            </a:r>
          </a:p>
          <a:p>
            <a:pPr>
              <a:buFont typeface="Arial" pitchFamily="34" charset="0"/>
              <a:buChar char="•"/>
            </a:pPr>
            <a:r>
              <a:rPr lang="en-US" sz="2400" dirty="0"/>
              <a:t> Treasurer</a:t>
            </a:r>
          </a:p>
          <a:p>
            <a:pPr>
              <a:buFont typeface="Arial" pitchFamily="34" charset="0"/>
              <a:buChar char="•"/>
            </a:pPr>
            <a:r>
              <a:rPr lang="en-US" sz="2400" dirty="0"/>
              <a:t> Sergeant-at-arms</a:t>
            </a:r>
          </a:p>
          <a:p>
            <a:pPr>
              <a:buFont typeface="Arial" pitchFamily="34" charset="0"/>
              <a:buChar char="•"/>
            </a:pPr>
            <a:endParaRPr lang="en-US" sz="2400" dirty="0"/>
          </a:p>
          <a:p>
            <a:r>
              <a:rPr lang="en-US" sz="2400" dirty="0"/>
              <a:t>K-Kids are student-led and allow youth to sharpen their leadership skills.</a:t>
            </a:r>
          </a:p>
          <a:p>
            <a:pPr>
              <a:buFont typeface="Arial" pitchFamily="34" charset="0"/>
              <a:buChar char="•"/>
            </a:pPr>
            <a:endParaRPr lang="en-US" sz="2400" dirty="0"/>
          </a:p>
          <a:p>
            <a:pPr>
              <a:buFont typeface="Arial" pitchFamily="34" charset="0"/>
              <a:buChar char="•"/>
            </a:pPr>
            <a:endParaRPr lang="en-US" sz="2400"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574" y="152400"/>
            <a:ext cx="4502425" cy="1569660"/>
          </a:xfrm>
          <a:prstGeom prst="rect">
            <a:avLst/>
          </a:prstGeom>
          <a:noFill/>
        </p:spPr>
        <p:txBody>
          <a:bodyPr wrap="square" rtlCol="0">
            <a:spAutoFit/>
          </a:bodyPr>
          <a:lstStyle/>
          <a:p>
            <a:r>
              <a:rPr lang="en-US" sz="4800" dirty="0"/>
              <a:t>Builders Club</a:t>
            </a:r>
          </a:p>
          <a:p>
            <a:pPr algn="ctr"/>
            <a:r>
              <a:rPr lang="en-US" sz="4800" dirty="0"/>
              <a:t>Club structure</a:t>
            </a:r>
          </a:p>
        </p:txBody>
      </p:sp>
      <p:sp>
        <p:nvSpPr>
          <p:cNvPr id="5" name="TextBox 4"/>
          <p:cNvSpPr txBox="1"/>
          <p:nvPr/>
        </p:nvSpPr>
        <p:spPr>
          <a:xfrm>
            <a:off x="533400" y="2133600"/>
            <a:ext cx="2895600" cy="3785652"/>
          </a:xfrm>
          <a:prstGeom prst="rect">
            <a:avLst/>
          </a:prstGeom>
          <a:noFill/>
        </p:spPr>
        <p:txBody>
          <a:bodyPr wrap="square" rtlCol="0">
            <a:spAutoFit/>
          </a:bodyPr>
          <a:lstStyle/>
          <a:p>
            <a:pPr>
              <a:buFont typeface="Arial" pitchFamily="34" charset="0"/>
              <a:buChar char="•"/>
            </a:pPr>
            <a:r>
              <a:rPr lang="en-US" sz="2400" dirty="0"/>
              <a:t> President</a:t>
            </a:r>
          </a:p>
          <a:p>
            <a:pPr>
              <a:buFont typeface="Arial" pitchFamily="34" charset="0"/>
              <a:buChar char="•"/>
            </a:pPr>
            <a:r>
              <a:rPr lang="en-US" sz="2400" dirty="0"/>
              <a:t> Vice President</a:t>
            </a:r>
          </a:p>
          <a:p>
            <a:pPr>
              <a:buFont typeface="Arial" pitchFamily="34" charset="0"/>
              <a:buChar char="•"/>
            </a:pPr>
            <a:r>
              <a:rPr lang="en-US" sz="2400" dirty="0"/>
              <a:t> Secretary</a:t>
            </a:r>
          </a:p>
          <a:p>
            <a:pPr>
              <a:buFont typeface="Arial" pitchFamily="34" charset="0"/>
              <a:buChar char="•"/>
            </a:pPr>
            <a:r>
              <a:rPr lang="en-US" sz="2400" dirty="0"/>
              <a:t> Treasurer</a:t>
            </a:r>
          </a:p>
          <a:p>
            <a:pPr>
              <a:buFont typeface="Arial" pitchFamily="34" charset="0"/>
              <a:buChar char="•"/>
            </a:pPr>
            <a:endParaRPr lang="en-US" sz="2400" dirty="0"/>
          </a:p>
          <a:p>
            <a:r>
              <a:rPr lang="en-US" sz="2400" dirty="0"/>
              <a:t>Builders Clubs are student-led and allow youth to sharpen their leadership skills.</a:t>
            </a:r>
          </a:p>
        </p:txBody>
      </p:sp>
      <p:pic>
        <p:nvPicPr>
          <p:cNvPr id="6" name="Picture 5" descr="BC member with gong and gavel.jpg"/>
          <p:cNvPicPr>
            <a:picLocks noChangeAspect="1"/>
          </p:cNvPicPr>
          <p:nvPr/>
        </p:nvPicPr>
        <p:blipFill>
          <a:blip r:embed="rId4" cstate="print"/>
          <a:srcRect/>
          <a:stretch>
            <a:fillRect/>
          </a:stretch>
        </p:blipFill>
        <p:spPr>
          <a:xfrm>
            <a:off x="4482550" y="0"/>
            <a:ext cx="5105400" cy="685800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6400" y="304800"/>
            <a:ext cx="3200400" cy="1569660"/>
          </a:xfrm>
          <a:prstGeom prst="rect">
            <a:avLst/>
          </a:prstGeom>
          <a:noFill/>
        </p:spPr>
        <p:txBody>
          <a:bodyPr wrap="square" rtlCol="0">
            <a:spAutoFit/>
          </a:bodyPr>
          <a:lstStyle/>
          <a:p>
            <a:r>
              <a:rPr lang="en-US" sz="4800" dirty="0"/>
              <a:t>Club</a:t>
            </a:r>
          </a:p>
          <a:p>
            <a:pPr algn="ctr"/>
            <a:r>
              <a:rPr lang="en-US" sz="4800" dirty="0"/>
              <a:t>support</a:t>
            </a:r>
          </a:p>
        </p:txBody>
      </p:sp>
      <p:sp>
        <p:nvSpPr>
          <p:cNvPr id="4" name="TextBox 3"/>
          <p:cNvSpPr txBox="1"/>
          <p:nvPr/>
        </p:nvSpPr>
        <p:spPr>
          <a:xfrm>
            <a:off x="5638800" y="2286000"/>
            <a:ext cx="2895600" cy="1569660"/>
          </a:xfrm>
          <a:prstGeom prst="rect">
            <a:avLst/>
          </a:prstGeom>
          <a:noFill/>
        </p:spPr>
        <p:txBody>
          <a:bodyPr wrap="square" rtlCol="0">
            <a:spAutoFit/>
          </a:bodyPr>
          <a:lstStyle/>
          <a:p>
            <a:pPr marL="177800" indent="-177800">
              <a:buFont typeface="Arial" pitchFamily="34" charset="0"/>
              <a:buChar char="•"/>
            </a:pPr>
            <a:r>
              <a:rPr lang="en-US" sz="2400" dirty="0"/>
              <a:t>Kiwanis advisor</a:t>
            </a:r>
            <a:br>
              <a:rPr lang="en-US" sz="2400" dirty="0"/>
            </a:br>
            <a:endParaRPr lang="en-US" sz="2400" dirty="0"/>
          </a:p>
          <a:p>
            <a:pPr marL="177800" indent="-177800">
              <a:buFont typeface="Arial" pitchFamily="34" charset="0"/>
              <a:buChar char="•"/>
            </a:pPr>
            <a:r>
              <a:rPr lang="en-US" sz="2400" dirty="0"/>
              <a:t>Faculty advisor</a:t>
            </a:r>
          </a:p>
          <a:p>
            <a:pPr marL="177800" indent="-177800">
              <a:buFont typeface="Arial" pitchFamily="34" charset="0"/>
              <a:buChar char="•"/>
            </a:pPr>
            <a:endParaRPr lang="en-US" sz="2400" dirty="0"/>
          </a:p>
        </p:txBody>
      </p:sp>
      <p:pic>
        <p:nvPicPr>
          <p:cNvPr id="5" name="Picture 4" descr="_A8B1680.jpg"/>
          <p:cNvPicPr>
            <a:picLocks noChangeAspect="1"/>
          </p:cNvPicPr>
          <p:nvPr/>
        </p:nvPicPr>
        <p:blipFill>
          <a:blip r:embed="rId4" cstate="print"/>
          <a:srcRect b="12361"/>
          <a:stretch>
            <a:fillRect/>
          </a:stretch>
        </p:blipFill>
        <p:spPr>
          <a:xfrm>
            <a:off x="0" y="0"/>
            <a:ext cx="5105400" cy="6858000"/>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Text Box 5"/>
          <p:cNvSpPr txBox="1">
            <a:spLocks noChangeArrowheads="1"/>
          </p:cNvSpPr>
          <p:nvPr/>
        </p:nvSpPr>
        <p:spPr bwMode="auto">
          <a:xfrm>
            <a:off x="228600" y="1981200"/>
            <a:ext cx="8610600" cy="366713"/>
          </a:xfrm>
          <a:prstGeom prst="rect">
            <a:avLst/>
          </a:prstGeom>
          <a:noFill/>
          <a:ln w="9525">
            <a:noFill/>
            <a:miter lim="800000"/>
            <a:headEnd/>
            <a:tailEnd/>
          </a:ln>
        </p:spPr>
        <p:txBody>
          <a:bodyPr>
            <a:spAutoFit/>
          </a:bodyPr>
          <a:lstStyle/>
          <a:p>
            <a:pPr>
              <a:spcBef>
                <a:spcPct val="50000"/>
              </a:spcBef>
            </a:pPr>
            <a:endParaRPr lang="en-US">
              <a:latin typeface="Calibri" pitchFamily="34" charset="0"/>
            </a:endParaRPr>
          </a:p>
        </p:txBody>
      </p:sp>
      <p:sp>
        <p:nvSpPr>
          <p:cNvPr id="25607" name="Text Box 6"/>
          <p:cNvSpPr txBox="1">
            <a:spLocks noChangeArrowheads="1"/>
          </p:cNvSpPr>
          <p:nvPr/>
        </p:nvSpPr>
        <p:spPr bwMode="auto">
          <a:xfrm>
            <a:off x="381000" y="1981200"/>
            <a:ext cx="8382000" cy="366713"/>
          </a:xfrm>
          <a:prstGeom prst="rect">
            <a:avLst/>
          </a:prstGeom>
          <a:noFill/>
          <a:ln w="9525">
            <a:noFill/>
            <a:miter lim="800000"/>
            <a:headEnd/>
            <a:tailEnd/>
          </a:ln>
        </p:spPr>
        <p:txBody>
          <a:bodyPr>
            <a:spAutoFit/>
          </a:bodyPr>
          <a:lstStyle/>
          <a:p>
            <a:endParaRPr lang="en-US">
              <a:latin typeface="Calibri" pitchFamily="34" charset="0"/>
            </a:endParaRPr>
          </a:p>
        </p:txBody>
      </p:sp>
      <p:sp>
        <p:nvSpPr>
          <p:cNvPr id="25609" name="Rectangle 12"/>
          <p:cNvSpPr>
            <a:spLocks noChangeArrowheads="1"/>
          </p:cNvSpPr>
          <p:nvPr/>
        </p:nvSpPr>
        <p:spPr bwMode="auto">
          <a:xfrm>
            <a:off x="685800" y="2000250"/>
            <a:ext cx="9144000" cy="0"/>
          </a:xfrm>
          <a:prstGeom prst="rect">
            <a:avLst/>
          </a:prstGeom>
          <a:noFill/>
          <a:ln w="9525">
            <a:noFill/>
            <a:miter lim="800000"/>
            <a:headEnd/>
            <a:tailEnd/>
          </a:ln>
        </p:spPr>
        <p:txBody>
          <a:bodyPr>
            <a:spAutoFit/>
          </a:bodyPr>
          <a:lstStyle/>
          <a:p>
            <a:endParaRPr lang="en-US">
              <a:latin typeface="Calibri" pitchFamily="34" charset="0"/>
            </a:endParaRPr>
          </a:p>
        </p:txBody>
      </p:sp>
      <p:pic>
        <p:nvPicPr>
          <p:cNvPr id="10" name="Picture 9" descr="_A8B1969.jpg"/>
          <p:cNvPicPr>
            <a:picLocks noChangeAspect="1"/>
          </p:cNvPicPr>
          <p:nvPr/>
        </p:nvPicPr>
        <p:blipFill>
          <a:blip r:embed="rId4" cstate="print"/>
          <a:srcRect t="10448"/>
          <a:stretch>
            <a:fillRect/>
          </a:stretch>
        </p:blipFill>
        <p:spPr>
          <a:xfrm>
            <a:off x="4038600" y="0"/>
            <a:ext cx="5105400" cy="6858000"/>
          </a:xfrm>
          <a:prstGeom prst="rect">
            <a:avLst/>
          </a:prstGeom>
        </p:spPr>
      </p:pic>
      <p:sp>
        <p:nvSpPr>
          <p:cNvPr id="12" name="TextBox 11"/>
          <p:cNvSpPr txBox="1"/>
          <p:nvPr/>
        </p:nvSpPr>
        <p:spPr>
          <a:xfrm>
            <a:off x="914400" y="2438400"/>
            <a:ext cx="2209800" cy="1446550"/>
          </a:xfrm>
          <a:prstGeom prst="rect">
            <a:avLst/>
          </a:prstGeom>
          <a:noFill/>
        </p:spPr>
        <p:txBody>
          <a:bodyPr wrap="square" rtlCol="0">
            <a:spAutoFit/>
          </a:bodyPr>
          <a:lstStyle/>
          <a:p>
            <a:r>
              <a:rPr lang="en-US" sz="4400" dirty="0"/>
              <a:t>Kiwanis advisor</a:t>
            </a:r>
          </a:p>
        </p:txBody>
      </p:sp>
    </p:spTree>
    <p:custDataLst>
      <p:tags r:id="rId1"/>
    </p:custData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10" ma:contentTypeDescription="Create a new document." ma:contentTypeScope="" ma:versionID="cc218ccbc83e8f29ee57492d9ef3d5bd">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bdf455dfe4e6ec2fd6c53eddc766cea4"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6093DB-9EFF-44CC-8714-6F13E899EDAA}">
  <ds:schemaRefs>
    <ds:schemaRef ds:uri="http://schemas.microsoft.com/sharepoint/v3/contenttype/forms"/>
  </ds:schemaRefs>
</ds:datastoreItem>
</file>

<file path=customXml/itemProps2.xml><?xml version="1.0" encoding="utf-8"?>
<ds:datastoreItem xmlns:ds="http://schemas.openxmlformats.org/officeDocument/2006/customXml" ds:itemID="{C8EC44FD-9D35-4F93-B376-219608D3276B}">
  <ds:schemaRefs>
    <ds:schemaRef ds:uri="http://schemas.microsoft.com/office/2006/metadata/properties"/>
    <ds:schemaRef ds:uri="http://schemas.microsoft.com/sharepoint/v3"/>
    <ds:schemaRef ds:uri="http://purl.org/dc/terms/"/>
    <ds:schemaRef ds:uri="http://schemas.openxmlformats.org/package/2006/metadata/core-properties"/>
    <ds:schemaRef ds:uri="http://purl.org/dc/dcmitype/"/>
    <ds:schemaRef ds:uri="4ade548b-e066-4a27-8fa1-98c1fcc7d010"/>
    <ds:schemaRef ds:uri="http://schemas.microsoft.com/office/infopath/2007/PartnerControls"/>
    <ds:schemaRef ds:uri="http://purl.org/dc/elements/1.1/"/>
    <ds:schemaRef ds:uri="http://schemas.microsoft.com/office/2006/documentManagement/types"/>
    <ds:schemaRef ds:uri="9a441896-49b2-4e3b-9585-ad256bf5e304"/>
    <ds:schemaRef ds:uri="http://www.w3.org/XML/1998/namespace"/>
  </ds:schemaRefs>
</ds:datastoreItem>
</file>

<file path=customXml/itemProps3.xml><?xml version="1.0" encoding="utf-8"?>
<ds:datastoreItem xmlns:ds="http://schemas.openxmlformats.org/officeDocument/2006/customXml" ds:itemID="{5E66DC70-304D-429E-94CD-013A13A9C5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ade548b-e066-4a27-8fa1-98c1fcc7d010"/>
    <ds:schemaRef ds:uri="9a441896-49b2-4e3b-9585-ad256bf5e3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106</TotalTime>
  <Words>2588</Words>
  <Application>Microsoft Office PowerPoint</Application>
  <PresentationFormat>On-screen Show (4:3)</PresentationFormat>
  <Paragraphs>247</Paragraphs>
  <Slides>23</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Gill Sans MT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Pyron</dc:creator>
  <cp:lastModifiedBy>Lisa Pyron</cp:lastModifiedBy>
  <cp:revision>8</cp:revision>
  <dcterms:created xsi:type="dcterms:W3CDTF">2018-07-17T20:15:18Z</dcterms:created>
  <dcterms:modified xsi:type="dcterms:W3CDTF">2021-07-01T15:20:35Z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682C1508-2C6A-43A0-885C-D5C3CEAFC6B3</vt:lpwstr>
  </property>
  <property fmtid="{D5CDD505-2E9C-101B-9397-08002B2CF9AE}" pid="3" name="ArticulatePath">
    <vt:lpwstr>https://kiwanisint.sharepoint.com/sites/slppg/Shared Documents/K-Kids and Builders Club/SOAP resources/K-Kids/PowerPoints/2016-17/What is KKids</vt:lpwstr>
  </property>
</Properties>
</file>