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553" r:id="rId2"/>
    <p:sldId id="717" r:id="rId3"/>
    <p:sldId id="699" r:id="rId4"/>
    <p:sldId id="702" r:id="rId5"/>
    <p:sldId id="704" r:id="rId6"/>
    <p:sldId id="718" r:id="rId7"/>
    <p:sldId id="771" r:id="rId8"/>
    <p:sldId id="359" r:id="rId9"/>
    <p:sldId id="361" r:id="rId10"/>
    <p:sldId id="364" r:id="rId11"/>
    <p:sldId id="360" r:id="rId12"/>
    <p:sldId id="767" r:id="rId13"/>
    <p:sldId id="723" r:id="rId14"/>
    <p:sldId id="270" r:id="rId15"/>
    <p:sldId id="770" r:id="rId16"/>
    <p:sldId id="722" r:id="rId17"/>
    <p:sldId id="724" r:id="rId18"/>
    <p:sldId id="725" r:id="rId19"/>
    <p:sldId id="726" r:id="rId20"/>
    <p:sldId id="683" r:id="rId21"/>
    <p:sldId id="636" r:id="rId22"/>
    <p:sldId id="564" r:id="rId23"/>
    <p:sldId id="740" r:id="rId24"/>
    <p:sldId id="734" r:id="rId25"/>
    <p:sldId id="692" r:id="rId26"/>
  </p:sldIdLst>
  <p:sldSz cx="9144000" cy="6858000" type="screen4x3"/>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C1"/>
    <a:srgbClr val="F2F2F2"/>
    <a:srgbClr val="92BE5E"/>
    <a:srgbClr val="0033CC"/>
    <a:srgbClr val="F4188B"/>
    <a:srgbClr val="A82E23"/>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B0533-7643-418D-94FE-4A6B8189319D}" v="6" dt="2021-06-29T21:19:20.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3" autoAdjust="0"/>
    <p:restoredTop sz="66875" autoAdjust="0"/>
  </p:normalViewPr>
  <p:slideViewPr>
    <p:cSldViewPr>
      <p:cViewPr varScale="1">
        <p:scale>
          <a:sx n="76" d="100"/>
          <a:sy n="76" d="100"/>
        </p:scale>
        <p:origin x="2520"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yron" userId="b2f4bcae-12d3-4383-b691-90afde70c33d" providerId="ADAL" clId="{891B0533-7643-418D-94FE-4A6B8189319D}"/>
    <pc:docChg chg="undo custSel addSld delSld modSld sldOrd">
      <pc:chgData name="Lisa Pyron" userId="b2f4bcae-12d3-4383-b691-90afde70c33d" providerId="ADAL" clId="{891B0533-7643-418D-94FE-4A6B8189319D}" dt="2021-06-29T21:29:01.055" v="2170" actId="20577"/>
      <pc:docMkLst>
        <pc:docMk/>
      </pc:docMkLst>
      <pc:sldChg chg="ord">
        <pc:chgData name="Lisa Pyron" userId="b2f4bcae-12d3-4383-b691-90afde70c33d" providerId="ADAL" clId="{891B0533-7643-418D-94FE-4A6B8189319D}" dt="2021-06-29T19:00:17.968" v="12"/>
        <pc:sldMkLst>
          <pc:docMk/>
          <pc:sldMk cId="275433067" sldId="270"/>
        </pc:sldMkLst>
      </pc:sldChg>
      <pc:sldChg chg="addSp modSp mod">
        <pc:chgData name="Lisa Pyron" userId="b2f4bcae-12d3-4383-b691-90afde70c33d" providerId="ADAL" clId="{891B0533-7643-418D-94FE-4A6B8189319D}" dt="2021-06-29T21:20:19.716" v="1556" actId="1076"/>
        <pc:sldMkLst>
          <pc:docMk/>
          <pc:sldMk cId="3163067569" sldId="360"/>
        </pc:sldMkLst>
        <pc:spChg chg="add mod">
          <ac:chgData name="Lisa Pyron" userId="b2f4bcae-12d3-4383-b691-90afde70c33d" providerId="ADAL" clId="{891B0533-7643-418D-94FE-4A6B8189319D}" dt="2021-06-29T21:20:19.716" v="1556" actId="1076"/>
          <ac:spMkLst>
            <pc:docMk/>
            <pc:sldMk cId="3163067569" sldId="360"/>
            <ac:spMk id="6" creationId="{3C29E82A-3016-4B7B-B2A7-83A117B11C8A}"/>
          </ac:spMkLst>
        </pc:spChg>
        <pc:picChg chg="mod">
          <ac:chgData name="Lisa Pyron" userId="b2f4bcae-12d3-4383-b691-90afde70c33d" providerId="ADAL" clId="{891B0533-7643-418D-94FE-4A6B8189319D}" dt="2021-06-29T21:20:14.443" v="1554" actId="1076"/>
          <ac:picMkLst>
            <pc:docMk/>
            <pc:sldMk cId="3163067569" sldId="360"/>
            <ac:picMk id="3" creationId="{E51A09A2-F156-442E-99D6-FCB7FD77802C}"/>
          </ac:picMkLst>
        </pc:picChg>
        <pc:picChg chg="mod">
          <ac:chgData name="Lisa Pyron" userId="b2f4bcae-12d3-4383-b691-90afde70c33d" providerId="ADAL" clId="{891B0533-7643-418D-94FE-4A6B8189319D}" dt="2021-06-29T21:20:16.611" v="1555" actId="1076"/>
          <ac:picMkLst>
            <pc:docMk/>
            <pc:sldMk cId="3163067569" sldId="360"/>
            <ac:picMk id="5" creationId="{425B607F-9C35-42F2-9935-96973EA11F76}"/>
          </ac:picMkLst>
        </pc:picChg>
      </pc:sldChg>
      <pc:sldChg chg="addSp modSp mod ord">
        <pc:chgData name="Lisa Pyron" userId="b2f4bcae-12d3-4383-b691-90afde70c33d" providerId="ADAL" clId="{891B0533-7643-418D-94FE-4A6B8189319D}" dt="2021-06-29T19:17:44.257" v="729" actId="1076"/>
        <pc:sldMkLst>
          <pc:docMk/>
          <pc:sldMk cId="2800956702" sldId="364"/>
        </pc:sldMkLst>
        <pc:spChg chg="add mod">
          <ac:chgData name="Lisa Pyron" userId="b2f4bcae-12d3-4383-b691-90afde70c33d" providerId="ADAL" clId="{891B0533-7643-418D-94FE-4A6B8189319D}" dt="2021-06-29T19:17:44.257" v="729" actId="1076"/>
          <ac:spMkLst>
            <pc:docMk/>
            <pc:sldMk cId="2800956702" sldId="364"/>
            <ac:spMk id="2" creationId="{2B19967A-0AB0-438E-A830-F88E57DFAC78}"/>
          </ac:spMkLst>
        </pc:spChg>
      </pc:sldChg>
      <pc:sldChg chg="modSp mod">
        <pc:chgData name="Lisa Pyron" userId="b2f4bcae-12d3-4383-b691-90afde70c33d" providerId="ADAL" clId="{891B0533-7643-418D-94FE-4A6B8189319D}" dt="2021-06-29T19:01:54.696" v="55" actId="20577"/>
        <pc:sldMkLst>
          <pc:docMk/>
          <pc:sldMk cId="0" sldId="553"/>
        </pc:sldMkLst>
        <pc:spChg chg="mod">
          <ac:chgData name="Lisa Pyron" userId="b2f4bcae-12d3-4383-b691-90afde70c33d" providerId="ADAL" clId="{891B0533-7643-418D-94FE-4A6B8189319D}" dt="2021-06-29T19:01:54.696" v="55" actId="20577"/>
          <ac:spMkLst>
            <pc:docMk/>
            <pc:sldMk cId="0" sldId="553"/>
            <ac:spMk id="6" creationId="{00000000-0000-0000-0000-000000000000}"/>
          </ac:spMkLst>
        </pc:spChg>
      </pc:sldChg>
      <pc:sldChg chg="del">
        <pc:chgData name="Lisa Pyron" userId="b2f4bcae-12d3-4383-b691-90afde70c33d" providerId="ADAL" clId="{891B0533-7643-418D-94FE-4A6B8189319D}" dt="2021-06-29T19:01:35.964" v="28" actId="47"/>
        <pc:sldMkLst>
          <pc:docMk/>
          <pc:sldMk cId="1772839943" sldId="565"/>
        </pc:sldMkLst>
      </pc:sldChg>
      <pc:sldChg chg="del">
        <pc:chgData name="Lisa Pyron" userId="b2f4bcae-12d3-4383-b691-90afde70c33d" providerId="ADAL" clId="{891B0533-7643-418D-94FE-4A6B8189319D}" dt="2021-06-29T19:01:35.964" v="28" actId="47"/>
        <pc:sldMkLst>
          <pc:docMk/>
          <pc:sldMk cId="0" sldId="597"/>
        </pc:sldMkLst>
      </pc:sldChg>
      <pc:sldChg chg="del">
        <pc:chgData name="Lisa Pyron" userId="b2f4bcae-12d3-4383-b691-90afde70c33d" providerId="ADAL" clId="{891B0533-7643-418D-94FE-4A6B8189319D}" dt="2021-06-29T19:01:35.964" v="28" actId="47"/>
        <pc:sldMkLst>
          <pc:docMk/>
          <pc:sldMk cId="0" sldId="600"/>
        </pc:sldMkLst>
      </pc:sldChg>
      <pc:sldChg chg="del">
        <pc:chgData name="Lisa Pyron" userId="b2f4bcae-12d3-4383-b691-90afde70c33d" providerId="ADAL" clId="{891B0533-7643-418D-94FE-4A6B8189319D}" dt="2021-06-29T19:01:35.964" v="28" actId="47"/>
        <pc:sldMkLst>
          <pc:docMk/>
          <pc:sldMk cId="0" sldId="604"/>
        </pc:sldMkLst>
      </pc:sldChg>
      <pc:sldChg chg="del">
        <pc:chgData name="Lisa Pyron" userId="b2f4bcae-12d3-4383-b691-90afde70c33d" providerId="ADAL" clId="{891B0533-7643-418D-94FE-4A6B8189319D}" dt="2021-06-29T19:01:35.964" v="28" actId="47"/>
        <pc:sldMkLst>
          <pc:docMk/>
          <pc:sldMk cId="0" sldId="605"/>
        </pc:sldMkLst>
      </pc:sldChg>
      <pc:sldChg chg="del">
        <pc:chgData name="Lisa Pyron" userId="b2f4bcae-12d3-4383-b691-90afde70c33d" providerId="ADAL" clId="{891B0533-7643-418D-94FE-4A6B8189319D}" dt="2021-06-29T19:01:35.964" v="28" actId="47"/>
        <pc:sldMkLst>
          <pc:docMk/>
          <pc:sldMk cId="0" sldId="608"/>
        </pc:sldMkLst>
      </pc:sldChg>
      <pc:sldChg chg="del">
        <pc:chgData name="Lisa Pyron" userId="b2f4bcae-12d3-4383-b691-90afde70c33d" providerId="ADAL" clId="{891B0533-7643-418D-94FE-4A6B8189319D}" dt="2021-06-29T19:01:35.964" v="28" actId="47"/>
        <pc:sldMkLst>
          <pc:docMk/>
          <pc:sldMk cId="0" sldId="609"/>
        </pc:sldMkLst>
      </pc:sldChg>
      <pc:sldChg chg="del">
        <pc:chgData name="Lisa Pyron" userId="b2f4bcae-12d3-4383-b691-90afde70c33d" providerId="ADAL" clId="{891B0533-7643-418D-94FE-4A6B8189319D}" dt="2021-06-29T19:01:35.964" v="28" actId="47"/>
        <pc:sldMkLst>
          <pc:docMk/>
          <pc:sldMk cId="0" sldId="610"/>
        </pc:sldMkLst>
      </pc:sldChg>
      <pc:sldChg chg="del">
        <pc:chgData name="Lisa Pyron" userId="b2f4bcae-12d3-4383-b691-90afde70c33d" providerId="ADAL" clId="{891B0533-7643-418D-94FE-4A6B8189319D}" dt="2021-06-29T19:01:35.964" v="28" actId="47"/>
        <pc:sldMkLst>
          <pc:docMk/>
          <pc:sldMk cId="0" sldId="611"/>
        </pc:sldMkLst>
      </pc:sldChg>
      <pc:sldChg chg="del">
        <pc:chgData name="Lisa Pyron" userId="b2f4bcae-12d3-4383-b691-90afde70c33d" providerId="ADAL" clId="{891B0533-7643-418D-94FE-4A6B8189319D}" dt="2021-06-29T19:01:35.964" v="28" actId="47"/>
        <pc:sldMkLst>
          <pc:docMk/>
          <pc:sldMk cId="0" sldId="612"/>
        </pc:sldMkLst>
      </pc:sldChg>
      <pc:sldChg chg="del">
        <pc:chgData name="Lisa Pyron" userId="b2f4bcae-12d3-4383-b691-90afde70c33d" providerId="ADAL" clId="{891B0533-7643-418D-94FE-4A6B8189319D}" dt="2021-06-29T19:01:35.964" v="28" actId="47"/>
        <pc:sldMkLst>
          <pc:docMk/>
          <pc:sldMk cId="0" sldId="613"/>
        </pc:sldMkLst>
      </pc:sldChg>
      <pc:sldChg chg="del">
        <pc:chgData name="Lisa Pyron" userId="b2f4bcae-12d3-4383-b691-90afde70c33d" providerId="ADAL" clId="{891B0533-7643-418D-94FE-4A6B8189319D}" dt="2021-06-29T19:01:35.964" v="28" actId="47"/>
        <pc:sldMkLst>
          <pc:docMk/>
          <pc:sldMk cId="1055941301" sldId="622"/>
        </pc:sldMkLst>
      </pc:sldChg>
      <pc:sldChg chg="modNotesTx">
        <pc:chgData name="Lisa Pyron" userId="b2f4bcae-12d3-4383-b691-90afde70c33d" providerId="ADAL" clId="{891B0533-7643-418D-94FE-4A6B8189319D}" dt="2021-06-29T21:02:19.273" v="1045" actId="20577"/>
        <pc:sldMkLst>
          <pc:docMk/>
          <pc:sldMk cId="0" sldId="636"/>
        </pc:sldMkLst>
      </pc:sldChg>
      <pc:sldChg chg="del">
        <pc:chgData name="Lisa Pyron" userId="b2f4bcae-12d3-4383-b691-90afde70c33d" providerId="ADAL" clId="{891B0533-7643-418D-94FE-4A6B8189319D}" dt="2021-06-29T19:01:35.964" v="28" actId="47"/>
        <pc:sldMkLst>
          <pc:docMk/>
          <pc:sldMk cId="0" sldId="671"/>
        </pc:sldMkLst>
      </pc:sldChg>
      <pc:sldChg chg="modSp mod">
        <pc:chgData name="Lisa Pyron" userId="b2f4bcae-12d3-4383-b691-90afde70c33d" providerId="ADAL" clId="{891B0533-7643-418D-94FE-4A6B8189319D}" dt="2021-06-29T21:02:04.733" v="1032" actId="20577"/>
        <pc:sldMkLst>
          <pc:docMk/>
          <pc:sldMk cId="272038012" sldId="683"/>
        </pc:sldMkLst>
        <pc:spChg chg="mod">
          <ac:chgData name="Lisa Pyron" userId="b2f4bcae-12d3-4383-b691-90afde70c33d" providerId="ADAL" clId="{891B0533-7643-418D-94FE-4A6B8189319D}" dt="2021-06-29T21:02:04.733" v="1032" actId="20577"/>
          <ac:spMkLst>
            <pc:docMk/>
            <pc:sldMk cId="272038012" sldId="683"/>
            <ac:spMk id="8" creationId="{00000000-0000-0000-0000-000000000000}"/>
          </ac:spMkLst>
        </pc:spChg>
      </pc:sldChg>
      <pc:sldChg chg="del">
        <pc:chgData name="Lisa Pyron" userId="b2f4bcae-12d3-4383-b691-90afde70c33d" providerId="ADAL" clId="{891B0533-7643-418D-94FE-4A6B8189319D}" dt="2021-06-29T21:15:52.311" v="1205" actId="2696"/>
        <pc:sldMkLst>
          <pc:docMk/>
          <pc:sldMk cId="0" sldId="687"/>
        </pc:sldMkLst>
      </pc:sldChg>
      <pc:sldChg chg="del">
        <pc:chgData name="Lisa Pyron" userId="b2f4bcae-12d3-4383-b691-90afde70c33d" providerId="ADAL" clId="{891B0533-7643-418D-94FE-4A6B8189319D}" dt="2021-06-29T19:01:35.964" v="28" actId="47"/>
        <pc:sldMkLst>
          <pc:docMk/>
          <pc:sldMk cId="3575442078" sldId="688"/>
        </pc:sldMkLst>
      </pc:sldChg>
      <pc:sldChg chg="ord modNotesTx">
        <pc:chgData name="Lisa Pyron" userId="b2f4bcae-12d3-4383-b691-90afde70c33d" providerId="ADAL" clId="{891B0533-7643-418D-94FE-4A6B8189319D}" dt="2021-06-29T21:29:01.055" v="2170" actId="20577"/>
        <pc:sldMkLst>
          <pc:docMk/>
          <pc:sldMk cId="0" sldId="692"/>
        </pc:sldMkLst>
      </pc:sldChg>
      <pc:sldChg chg="del">
        <pc:chgData name="Lisa Pyron" userId="b2f4bcae-12d3-4383-b691-90afde70c33d" providerId="ADAL" clId="{891B0533-7643-418D-94FE-4A6B8189319D}" dt="2021-06-29T19:01:35.964" v="28" actId="47"/>
        <pc:sldMkLst>
          <pc:docMk/>
          <pc:sldMk cId="0" sldId="698"/>
        </pc:sldMkLst>
      </pc:sldChg>
      <pc:sldChg chg="modSp mod">
        <pc:chgData name="Lisa Pyron" userId="b2f4bcae-12d3-4383-b691-90afde70c33d" providerId="ADAL" clId="{891B0533-7643-418D-94FE-4A6B8189319D}" dt="2021-06-29T21:16:52.463" v="1297" actId="20577"/>
        <pc:sldMkLst>
          <pc:docMk/>
          <pc:sldMk cId="0" sldId="699"/>
        </pc:sldMkLst>
        <pc:spChg chg="mod">
          <ac:chgData name="Lisa Pyron" userId="b2f4bcae-12d3-4383-b691-90afde70c33d" providerId="ADAL" clId="{891B0533-7643-418D-94FE-4A6B8189319D}" dt="2021-06-29T21:16:52.463" v="1297" actId="20577"/>
          <ac:spMkLst>
            <pc:docMk/>
            <pc:sldMk cId="0" sldId="699"/>
            <ac:spMk id="9" creationId="{00000000-0000-0000-0000-000000000000}"/>
          </ac:spMkLst>
        </pc:spChg>
      </pc:sldChg>
      <pc:sldChg chg="modSp mod modNotesTx">
        <pc:chgData name="Lisa Pyron" userId="b2f4bcae-12d3-4383-b691-90afde70c33d" providerId="ADAL" clId="{891B0533-7643-418D-94FE-4A6B8189319D}" dt="2021-06-29T21:18:38.520" v="1526" actId="20577"/>
        <pc:sldMkLst>
          <pc:docMk/>
          <pc:sldMk cId="0" sldId="702"/>
        </pc:sldMkLst>
        <pc:spChg chg="mod">
          <ac:chgData name="Lisa Pyron" userId="b2f4bcae-12d3-4383-b691-90afde70c33d" providerId="ADAL" clId="{891B0533-7643-418D-94FE-4A6B8189319D}" dt="2021-06-29T21:18:38.520" v="1526" actId="20577"/>
          <ac:spMkLst>
            <pc:docMk/>
            <pc:sldMk cId="0" sldId="702"/>
            <ac:spMk id="9" creationId="{00000000-0000-0000-0000-000000000000}"/>
          </ac:spMkLst>
        </pc:spChg>
      </pc:sldChg>
      <pc:sldChg chg="del">
        <pc:chgData name="Lisa Pyron" userId="b2f4bcae-12d3-4383-b691-90afde70c33d" providerId="ADAL" clId="{891B0533-7643-418D-94FE-4A6B8189319D}" dt="2021-06-29T19:01:35.964" v="28" actId="47"/>
        <pc:sldMkLst>
          <pc:docMk/>
          <pc:sldMk cId="0" sldId="712"/>
        </pc:sldMkLst>
      </pc:sldChg>
      <pc:sldChg chg="modSp mod modNotesTx">
        <pc:chgData name="Lisa Pyron" userId="b2f4bcae-12d3-4383-b691-90afde70c33d" providerId="ADAL" clId="{891B0533-7643-418D-94FE-4A6B8189319D}" dt="2021-06-29T21:16:20.693" v="1262" actId="20577"/>
        <pc:sldMkLst>
          <pc:docMk/>
          <pc:sldMk cId="2329958469" sldId="717"/>
        </pc:sldMkLst>
        <pc:spChg chg="mod">
          <ac:chgData name="Lisa Pyron" userId="b2f4bcae-12d3-4383-b691-90afde70c33d" providerId="ADAL" clId="{891B0533-7643-418D-94FE-4A6B8189319D}" dt="2021-06-29T18:58:06.196" v="8" actId="20577"/>
          <ac:spMkLst>
            <pc:docMk/>
            <pc:sldMk cId="2329958469" sldId="717"/>
            <ac:spMk id="7" creationId="{00000000-0000-0000-0000-000000000000}"/>
          </ac:spMkLst>
        </pc:spChg>
      </pc:sldChg>
      <pc:sldChg chg="del">
        <pc:chgData name="Lisa Pyron" userId="b2f4bcae-12d3-4383-b691-90afde70c33d" providerId="ADAL" clId="{891B0533-7643-418D-94FE-4A6B8189319D}" dt="2021-06-29T19:00:53.668" v="21" actId="47"/>
        <pc:sldMkLst>
          <pc:docMk/>
          <pc:sldMk cId="4144961108" sldId="719"/>
        </pc:sldMkLst>
      </pc:sldChg>
      <pc:sldChg chg="del">
        <pc:chgData name="Lisa Pyron" userId="b2f4bcae-12d3-4383-b691-90afde70c33d" providerId="ADAL" clId="{891B0533-7643-418D-94FE-4A6B8189319D}" dt="2021-06-29T19:00:53.668" v="21" actId="47"/>
        <pc:sldMkLst>
          <pc:docMk/>
          <pc:sldMk cId="1335097177" sldId="720"/>
        </pc:sldMkLst>
      </pc:sldChg>
      <pc:sldChg chg="del">
        <pc:chgData name="Lisa Pyron" userId="b2f4bcae-12d3-4383-b691-90afde70c33d" providerId="ADAL" clId="{891B0533-7643-418D-94FE-4A6B8189319D}" dt="2021-06-29T19:00:53.668" v="21" actId="47"/>
        <pc:sldMkLst>
          <pc:docMk/>
          <pc:sldMk cId="4013604520" sldId="721"/>
        </pc:sldMkLst>
      </pc:sldChg>
      <pc:sldChg chg="addSp modSp mod ord">
        <pc:chgData name="Lisa Pyron" userId="b2f4bcae-12d3-4383-b691-90afde70c33d" providerId="ADAL" clId="{891B0533-7643-418D-94FE-4A6B8189319D}" dt="2021-06-29T21:23:27.720" v="1793" actId="1076"/>
        <pc:sldMkLst>
          <pc:docMk/>
          <pc:sldMk cId="1759625185" sldId="722"/>
        </pc:sldMkLst>
        <pc:spChg chg="add mod">
          <ac:chgData name="Lisa Pyron" userId="b2f4bcae-12d3-4383-b691-90afde70c33d" providerId="ADAL" clId="{891B0533-7643-418D-94FE-4A6B8189319D}" dt="2021-06-29T21:23:27.720" v="1793" actId="1076"/>
          <ac:spMkLst>
            <pc:docMk/>
            <pc:sldMk cId="1759625185" sldId="722"/>
            <ac:spMk id="2" creationId="{56DE37E6-4177-4B86-9341-D3405884E8E6}"/>
          </ac:spMkLst>
        </pc:spChg>
      </pc:sldChg>
      <pc:sldChg chg="ord modNotesTx">
        <pc:chgData name="Lisa Pyron" userId="b2f4bcae-12d3-4383-b691-90afde70c33d" providerId="ADAL" clId="{891B0533-7643-418D-94FE-4A6B8189319D}" dt="2021-06-29T19:16:31.820" v="702" actId="20577"/>
        <pc:sldMkLst>
          <pc:docMk/>
          <pc:sldMk cId="2827175180" sldId="723"/>
        </pc:sldMkLst>
      </pc:sldChg>
      <pc:sldChg chg="ord">
        <pc:chgData name="Lisa Pyron" userId="b2f4bcae-12d3-4383-b691-90afde70c33d" providerId="ADAL" clId="{891B0533-7643-418D-94FE-4A6B8189319D}" dt="2021-06-29T19:00:28.042" v="16"/>
        <pc:sldMkLst>
          <pc:docMk/>
          <pc:sldMk cId="3724380044" sldId="724"/>
        </pc:sldMkLst>
      </pc:sldChg>
      <pc:sldChg chg="ord">
        <pc:chgData name="Lisa Pyron" userId="b2f4bcae-12d3-4383-b691-90afde70c33d" providerId="ADAL" clId="{891B0533-7643-418D-94FE-4A6B8189319D}" dt="2021-06-29T19:00:30.642" v="18"/>
        <pc:sldMkLst>
          <pc:docMk/>
          <pc:sldMk cId="1767634736" sldId="725"/>
        </pc:sldMkLst>
      </pc:sldChg>
      <pc:sldChg chg="ord">
        <pc:chgData name="Lisa Pyron" userId="b2f4bcae-12d3-4383-b691-90afde70c33d" providerId="ADAL" clId="{891B0533-7643-418D-94FE-4A6B8189319D}" dt="2021-06-29T19:00:32.561" v="20"/>
        <pc:sldMkLst>
          <pc:docMk/>
          <pc:sldMk cId="749121900" sldId="726"/>
        </pc:sldMkLst>
      </pc:sldChg>
      <pc:sldChg chg="del">
        <pc:chgData name="Lisa Pyron" userId="b2f4bcae-12d3-4383-b691-90afde70c33d" providerId="ADAL" clId="{891B0533-7643-418D-94FE-4A6B8189319D}" dt="2021-06-29T19:00:53.668" v="21" actId="47"/>
        <pc:sldMkLst>
          <pc:docMk/>
          <pc:sldMk cId="4017736759" sldId="727"/>
        </pc:sldMkLst>
      </pc:sldChg>
      <pc:sldChg chg="del">
        <pc:chgData name="Lisa Pyron" userId="b2f4bcae-12d3-4383-b691-90afde70c33d" providerId="ADAL" clId="{891B0533-7643-418D-94FE-4A6B8189319D}" dt="2021-06-29T19:01:35.964" v="28" actId="47"/>
        <pc:sldMkLst>
          <pc:docMk/>
          <pc:sldMk cId="695500629" sldId="730"/>
        </pc:sldMkLst>
      </pc:sldChg>
      <pc:sldChg chg="del">
        <pc:chgData name="Lisa Pyron" userId="b2f4bcae-12d3-4383-b691-90afde70c33d" providerId="ADAL" clId="{891B0533-7643-418D-94FE-4A6B8189319D}" dt="2021-06-29T19:01:35.964" v="28" actId="47"/>
        <pc:sldMkLst>
          <pc:docMk/>
          <pc:sldMk cId="4282428376" sldId="731"/>
        </pc:sldMkLst>
      </pc:sldChg>
      <pc:sldChg chg="del">
        <pc:chgData name="Lisa Pyron" userId="b2f4bcae-12d3-4383-b691-90afde70c33d" providerId="ADAL" clId="{891B0533-7643-418D-94FE-4A6B8189319D}" dt="2021-06-29T19:00:53.668" v="21" actId="47"/>
        <pc:sldMkLst>
          <pc:docMk/>
          <pc:sldMk cId="3486702491" sldId="732"/>
        </pc:sldMkLst>
      </pc:sldChg>
      <pc:sldChg chg="modSp add del mod ord">
        <pc:chgData name="Lisa Pyron" userId="b2f4bcae-12d3-4383-b691-90afde70c33d" providerId="ADAL" clId="{891B0533-7643-418D-94FE-4A6B8189319D}" dt="2021-06-29T21:28:40.842" v="2132" actId="1076"/>
        <pc:sldMkLst>
          <pc:docMk/>
          <pc:sldMk cId="2830923832" sldId="734"/>
        </pc:sldMkLst>
        <pc:spChg chg="mod">
          <ac:chgData name="Lisa Pyron" userId="b2f4bcae-12d3-4383-b691-90afde70c33d" providerId="ADAL" clId="{891B0533-7643-418D-94FE-4A6B8189319D}" dt="2021-06-29T21:28:40.842" v="2132" actId="1076"/>
          <ac:spMkLst>
            <pc:docMk/>
            <pc:sldMk cId="2830923832" sldId="734"/>
            <ac:spMk id="16" creationId="{CB7AA4FC-0571-42DB-8E5C-21068690F13B}"/>
          </ac:spMkLst>
        </pc:spChg>
      </pc:sldChg>
      <pc:sldChg chg="addSp delSp modSp mod ord">
        <pc:chgData name="Lisa Pyron" userId="b2f4bcae-12d3-4383-b691-90afde70c33d" providerId="ADAL" clId="{891B0533-7643-418D-94FE-4A6B8189319D}" dt="2021-06-29T21:15:22.514" v="1204" actId="14100"/>
        <pc:sldMkLst>
          <pc:docMk/>
          <pc:sldMk cId="2435786485" sldId="740"/>
        </pc:sldMkLst>
        <pc:spChg chg="del">
          <ac:chgData name="Lisa Pyron" userId="b2f4bcae-12d3-4383-b691-90afde70c33d" providerId="ADAL" clId="{891B0533-7643-418D-94FE-4A6B8189319D}" dt="2021-06-29T21:12:45.894" v="1047" actId="478"/>
          <ac:spMkLst>
            <pc:docMk/>
            <pc:sldMk cId="2435786485" sldId="740"/>
            <ac:spMk id="5" creationId="{0E9DD86C-6742-45DC-9BD1-0025AB7FDE27}"/>
          </ac:spMkLst>
        </pc:spChg>
        <pc:spChg chg="add mod">
          <ac:chgData name="Lisa Pyron" userId="b2f4bcae-12d3-4383-b691-90afde70c33d" providerId="ADAL" clId="{891B0533-7643-418D-94FE-4A6B8189319D}" dt="2021-06-29T21:15:22.514" v="1204" actId="14100"/>
          <ac:spMkLst>
            <pc:docMk/>
            <pc:sldMk cId="2435786485" sldId="740"/>
            <ac:spMk id="8" creationId="{AB8FAA62-E04D-402E-9FD8-843D28E717FE}"/>
          </ac:spMkLst>
        </pc:spChg>
        <pc:spChg chg="del mod">
          <ac:chgData name="Lisa Pyron" userId="b2f4bcae-12d3-4383-b691-90afde70c33d" providerId="ADAL" clId="{891B0533-7643-418D-94FE-4A6B8189319D}" dt="2021-06-29T21:12:53.886" v="1049" actId="478"/>
          <ac:spMkLst>
            <pc:docMk/>
            <pc:sldMk cId="2435786485" sldId="740"/>
            <ac:spMk id="13" creationId="{CC04D4EA-7D52-42F0-9C6E-973E76F37698}"/>
          </ac:spMkLst>
        </pc:spChg>
        <pc:picChg chg="add mod">
          <ac:chgData name="Lisa Pyron" userId="b2f4bcae-12d3-4383-b691-90afde70c33d" providerId="ADAL" clId="{891B0533-7643-418D-94FE-4A6B8189319D}" dt="2021-06-29T21:13:20.014" v="1056" actId="1076"/>
          <ac:picMkLst>
            <pc:docMk/>
            <pc:sldMk cId="2435786485" sldId="740"/>
            <ac:picMk id="3" creationId="{22BB9E99-6BC2-4932-AC18-1627CBB45A6C}"/>
          </ac:picMkLst>
        </pc:picChg>
        <pc:picChg chg="del">
          <ac:chgData name="Lisa Pyron" userId="b2f4bcae-12d3-4383-b691-90afde70c33d" providerId="ADAL" clId="{891B0533-7643-418D-94FE-4A6B8189319D}" dt="2021-06-29T21:12:36.653" v="1046" actId="478"/>
          <ac:picMkLst>
            <pc:docMk/>
            <pc:sldMk cId="2435786485" sldId="740"/>
            <ac:picMk id="7" creationId="{7BD2CE23-8E26-4E4D-960F-7744C7B2FB61}"/>
          </ac:picMkLst>
        </pc:picChg>
      </pc:sldChg>
      <pc:sldChg chg="modNotesTx">
        <pc:chgData name="Lisa Pyron" userId="b2f4bcae-12d3-4383-b691-90afde70c33d" providerId="ADAL" clId="{891B0533-7643-418D-94FE-4A6B8189319D}" dt="2021-06-29T21:21:36.686" v="1780" actId="20577"/>
        <pc:sldMkLst>
          <pc:docMk/>
          <pc:sldMk cId="2362142558" sldId="767"/>
        </pc:sldMkLst>
      </pc:sldChg>
      <pc:sldChg chg="del">
        <pc:chgData name="Lisa Pyron" userId="b2f4bcae-12d3-4383-b691-90afde70c33d" providerId="ADAL" clId="{891B0533-7643-418D-94FE-4A6B8189319D}" dt="2021-06-29T19:00:53.668" v="21" actId="47"/>
        <pc:sldMkLst>
          <pc:docMk/>
          <pc:sldMk cId="923904325" sldId="768"/>
        </pc:sldMkLst>
      </pc:sldChg>
      <pc:sldChg chg="del">
        <pc:chgData name="Lisa Pyron" userId="b2f4bcae-12d3-4383-b691-90afde70c33d" providerId="ADAL" clId="{891B0533-7643-418D-94FE-4A6B8189319D}" dt="2021-06-29T19:00:53.668" v="21" actId="47"/>
        <pc:sldMkLst>
          <pc:docMk/>
          <pc:sldMk cId="591641806" sldId="769"/>
        </pc:sldMkLst>
      </pc:sldChg>
      <pc:sldChg chg="modSp mod">
        <pc:chgData name="Lisa Pyron" userId="b2f4bcae-12d3-4383-b691-90afde70c33d" providerId="ADAL" clId="{891B0533-7643-418D-94FE-4A6B8189319D}" dt="2021-06-29T19:20:38.276" v="740" actId="1076"/>
        <pc:sldMkLst>
          <pc:docMk/>
          <pc:sldMk cId="653177597" sldId="770"/>
        </pc:sldMkLst>
        <pc:spChg chg="mod">
          <ac:chgData name="Lisa Pyron" userId="b2f4bcae-12d3-4383-b691-90afde70c33d" providerId="ADAL" clId="{891B0533-7643-418D-94FE-4A6B8189319D}" dt="2021-06-29T19:20:38.276" v="740" actId="1076"/>
          <ac:spMkLst>
            <pc:docMk/>
            <pc:sldMk cId="653177597" sldId="770"/>
            <ac:spMk id="13" creationId="{0F080F8E-852D-40BB-AA65-F18AE556FF7E}"/>
          </ac:spMkLst>
        </pc:spChg>
      </pc:sldChg>
      <pc:sldChg chg="addSp delSp modSp add mod">
        <pc:chgData name="Lisa Pyron" userId="b2f4bcae-12d3-4383-b691-90afde70c33d" providerId="ADAL" clId="{891B0533-7643-418D-94FE-4A6B8189319D}" dt="2021-06-29T19:11:25.614" v="356" actId="1076"/>
        <pc:sldMkLst>
          <pc:docMk/>
          <pc:sldMk cId="2807049095" sldId="771"/>
        </pc:sldMkLst>
        <pc:spChg chg="mod">
          <ac:chgData name="Lisa Pyron" userId="b2f4bcae-12d3-4383-b691-90afde70c33d" providerId="ADAL" clId="{891B0533-7643-418D-94FE-4A6B8189319D}" dt="2021-06-29T19:05:56.288" v="343" actId="20577"/>
          <ac:spMkLst>
            <pc:docMk/>
            <pc:sldMk cId="2807049095" sldId="771"/>
            <ac:spMk id="9" creationId="{00000000-0000-0000-0000-000000000000}"/>
          </ac:spMkLst>
        </pc:spChg>
        <pc:spChg chg="del mod">
          <ac:chgData name="Lisa Pyron" userId="b2f4bcae-12d3-4383-b691-90afde70c33d" providerId="ADAL" clId="{891B0533-7643-418D-94FE-4A6B8189319D}" dt="2021-06-29T19:06:04.050" v="347" actId="478"/>
          <ac:spMkLst>
            <pc:docMk/>
            <pc:sldMk cId="2807049095" sldId="771"/>
            <ac:spMk id="11" creationId="{45836A39-F0AB-41C9-9704-7D2D7FA0ACF1}"/>
          </ac:spMkLst>
        </pc:spChg>
        <pc:spChg chg="del">
          <ac:chgData name="Lisa Pyron" userId="b2f4bcae-12d3-4383-b691-90afde70c33d" providerId="ADAL" clId="{891B0533-7643-418D-94FE-4A6B8189319D}" dt="2021-06-29T19:06:05.426" v="348" actId="478"/>
          <ac:spMkLst>
            <pc:docMk/>
            <pc:sldMk cId="2807049095" sldId="771"/>
            <ac:spMk id="15" creationId="{D2460879-8FF6-4491-B634-812334A0B7BD}"/>
          </ac:spMkLst>
        </pc:spChg>
        <pc:picChg chg="add mod">
          <ac:chgData name="Lisa Pyron" userId="b2f4bcae-12d3-4383-b691-90afde70c33d" providerId="ADAL" clId="{891B0533-7643-418D-94FE-4A6B8189319D}" dt="2021-06-29T19:11:25.614" v="356" actId="1076"/>
          <ac:picMkLst>
            <pc:docMk/>
            <pc:sldMk cId="2807049095" sldId="771"/>
            <ac:picMk id="3" creationId="{8609E541-B711-43D4-8B45-634EE4B62166}"/>
          </ac:picMkLst>
        </pc:picChg>
        <pc:picChg chg="del">
          <ac:chgData name="Lisa Pyron" userId="b2f4bcae-12d3-4383-b691-90afde70c33d" providerId="ADAL" clId="{891B0533-7643-418D-94FE-4A6B8189319D}" dt="2021-06-29T19:06:00.354" v="345" actId="478"/>
          <ac:picMkLst>
            <pc:docMk/>
            <pc:sldMk cId="2807049095" sldId="771"/>
            <ac:picMk id="12" creationId="{106109EC-355E-4FB9-8EA8-F503DA37DAD9}"/>
          </ac:picMkLst>
        </pc:picChg>
        <pc:picChg chg="del">
          <ac:chgData name="Lisa Pyron" userId="b2f4bcae-12d3-4383-b691-90afde70c33d" providerId="ADAL" clId="{891B0533-7643-418D-94FE-4A6B8189319D}" dt="2021-06-29T19:05:58.902" v="344" actId="478"/>
          <ac:picMkLst>
            <pc:docMk/>
            <pc:sldMk cId="2807049095" sldId="771"/>
            <ac:picMk id="13" creationId="{D2EE810D-4BA5-4603-8308-C3AA69171B3F}"/>
          </ac:picMkLst>
        </pc:picChg>
      </pc:sldChg>
      <pc:sldChg chg="add del ord">
        <pc:chgData name="Lisa Pyron" userId="b2f4bcae-12d3-4383-b691-90afde70c33d" providerId="ADAL" clId="{891B0533-7643-418D-94FE-4A6B8189319D}" dt="2021-06-29T21:22:39.485" v="1784" actId="2696"/>
        <pc:sldMkLst>
          <pc:docMk/>
          <pc:sldMk cId="963481990" sldId="772"/>
        </pc:sldMkLst>
      </pc:sldChg>
      <pc:sldChg chg="modSp add del mod">
        <pc:chgData name="Lisa Pyron" userId="b2f4bcae-12d3-4383-b691-90afde70c33d" providerId="ADAL" clId="{891B0533-7643-418D-94FE-4A6B8189319D}" dt="2021-06-29T21:26:15.425" v="1964" actId="2696"/>
        <pc:sldMkLst>
          <pc:docMk/>
          <pc:sldMk cId="3460495075" sldId="772"/>
        </pc:sldMkLst>
        <pc:spChg chg="mod">
          <ac:chgData name="Lisa Pyron" userId="b2f4bcae-12d3-4383-b691-90afde70c33d" providerId="ADAL" clId="{891B0533-7643-418D-94FE-4A6B8189319D}" dt="2021-06-29T21:25:50.226" v="1894" actId="14100"/>
          <ac:spMkLst>
            <pc:docMk/>
            <pc:sldMk cId="3460495075" sldId="772"/>
            <ac:spMk id="3" creationId="{DFBF7B20-74CF-4A79-B33F-E98C1A31972B}"/>
          </ac:spMkLst>
        </pc:spChg>
        <pc:spChg chg="mod">
          <ac:chgData name="Lisa Pyron" userId="b2f4bcae-12d3-4383-b691-90afde70c33d" providerId="ADAL" clId="{891B0533-7643-418D-94FE-4A6B8189319D}" dt="2021-06-29T21:26:09.026" v="1963" actId="20577"/>
          <ac:spMkLst>
            <pc:docMk/>
            <pc:sldMk cId="3460495075" sldId="772"/>
            <ac:spMk id="16" creationId="{CB7AA4FC-0571-42DB-8E5C-21068690F13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15" tIns="45707" rIns="91415" bIns="4570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15" tIns="45707" rIns="91415" bIns="45707" rtlCol="0"/>
          <a:lstStyle>
            <a:lvl1pPr algn="r">
              <a:defRPr sz="1200"/>
            </a:lvl1pPr>
          </a:lstStyle>
          <a:p>
            <a:fld id="{5D3E04C9-1252-4D3C-990E-DA066CEC0AF3}" type="datetimeFigureOut">
              <a:rPr lang="en-US" smtClean="0"/>
              <a:pPr/>
              <a:t>6/29/2021</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15" tIns="45707" rIns="91415" bIns="4570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15" tIns="45707" rIns="91415" bIns="45707" rtlCol="0" anchor="b"/>
          <a:lstStyle>
            <a:lvl1pPr algn="r">
              <a:defRPr sz="1200"/>
            </a:lvl1pPr>
          </a:lstStyle>
          <a:p>
            <a:fld id="{BFF78621-0EEF-4A77-83D4-337B5F118C0D}"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15" tIns="45707" rIns="91415" bIns="4570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15" tIns="45707" rIns="91415" bIns="45707" rtlCol="0"/>
          <a:lstStyle>
            <a:lvl1pPr algn="r">
              <a:defRPr sz="1200"/>
            </a:lvl1pPr>
          </a:lstStyle>
          <a:p>
            <a:fld id="{20D03844-8231-4457-AA07-87EBF7D95CFA}" type="datetimeFigureOut">
              <a:rPr lang="en-US" smtClean="0"/>
              <a:pPr/>
              <a:t>6/29/2021</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15" tIns="45707" rIns="91415" bIns="457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15" tIns="45707" rIns="91415" bIns="457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15" tIns="45707" rIns="91415" bIns="4570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15" tIns="45707" rIns="91415" bIns="45707" rtlCol="0" anchor="b"/>
          <a:lstStyle>
            <a:lvl1pPr algn="r">
              <a:defRPr sz="1200"/>
            </a:lvl1pPr>
          </a:lstStyle>
          <a:p>
            <a:fld id="{9CC005F5-FB70-452D-9377-D1F60E1FEF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kiwanis.org/clubs/member-resources/training/risk-management/youth-protection" TargetMode="External"/><Relationship Id="rId7" Type="http://schemas.openxmlformats.org/officeDocument/2006/relationships/hyperlink" Target="https://www.kiwanis.org/clubs/member-resources/service-leadership/build-a-relationship-with-host-site"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kiwanis.org/clubs/member-resources/service-leadership/build-a-relationship-with-slp-club" TargetMode="External"/><Relationship Id="rId5" Type="http://schemas.openxmlformats.org/officeDocument/2006/relationships/hyperlink" Target="https://www.kiwanis.org/clubs/member-resources/service-leadership/slp-leadership-training" TargetMode="External"/><Relationship Id="rId4" Type="http://schemas.openxmlformats.org/officeDocument/2006/relationships/hyperlink" Target="https://www.kiwanis.org/clubs/member-resources/training/risk-management/background-check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kiwanis.org/clubs/member-resources/training/risk-management/youth-protection" TargetMode="External"/><Relationship Id="rId7" Type="http://schemas.openxmlformats.org/officeDocument/2006/relationships/hyperlink" Target="https://www.kiwanis.org/clubs/member-resources/service-leadership/build-a-relationship-with-host-site"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kiwanis.org/clubs/member-resources/service-leadership/build-a-relationship-with-slp-club" TargetMode="External"/><Relationship Id="rId5" Type="http://schemas.openxmlformats.org/officeDocument/2006/relationships/hyperlink" Target="https://www.kiwanis.org/clubs/member-resources/service-leadership/slp-leadership-training" TargetMode="External"/><Relationship Id="rId4" Type="http://schemas.openxmlformats.org/officeDocument/2006/relationships/hyperlink" Target="https://www.kiwanis.org/clubs/member-resources/training/risk-management/background-check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000" dirty="0"/>
          </a:p>
          <a:p>
            <a:pPr rtl="0"/>
            <a:r>
              <a:rPr lang="en-US" sz="1000" b="1" dirty="0"/>
              <a:t>Introduction</a:t>
            </a:r>
            <a:endParaRPr lang="en-US" sz="1000" dirty="0"/>
          </a:p>
          <a:p>
            <a:pPr defTabSz="873161">
              <a:defRPr/>
            </a:pPr>
            <a:r>
              <a:rPr lang="en-US" sz="1000" dirty="0"/>
              <a:t>Hello my name is Lisa Pyron and I’ve worked here at Kiwanis for 25 plus years. I’m a Kiwanis member and a K-Kids advisor, which is Kiwanis’ service club for elementary students. I’m a parent who witnessed my children encounter terrible difficulty in school because of mental health issues and bullying and advocate to help young people learn important social and emotional skills to help them attain overall well-being and succeed in life.  </a:t>
            </a:r>
          </a:p>
          <a:p>
            <a:pPr defTabSz="873161">
              <a:defRPr/>
            </a:pPr>
            <a:endParaRPr lang="en-US" sz="1000" dirty="0"/>
          </a:p>
          <a:p>
            <a:endParaRPr lang="en-US" dirty="0"/>
          </a:p>
          <a:p>
            <a:endParaRPr lang="en-US" dirty="0"/>
          </a:p>
          <a:p>
            <a:pPr eaLnBrk="1" hangingPunct="1">
              <a:spcBef>
                <a:spcPct val="0"/>
              </a:spcBef>
            </a:pPr>
            <a:endParaRPr lang="en-US" dirty="0"/>
          </a:p>
          <a:p>
            <a:pPr eaLnBrk="1" hangingPunct="1">
              <a:spcBef>
                <a:spcPct val="0"/>
              </a:spcBef>
            </a:pPr>
            <a:endParaRPr lang="en-US"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B594F8-A832-48C0-9A88-2500FD00200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dirty="0">
                <a:solidFill>
                  <a:schemeClr val="tx1"/>
                </a:solidFill>
                <a:latin typeface="+mn-lt"/>
                <a:ea typeface="+mn-ea"/>
                <a:cs typeface="+mn-cs"/>
              </a:rPr>
              <a:t>The IDEA toolkit </a:t>
            </a:r>
            <a:r>
              <a:rPr lang="en-US" sz="1200" b="0" i="0" u="none" strike="noStrike" kern="1200" dirty="0">
                <a:solidFill>
                  <a:schemeClr val="tx1"/>
                </a:solidFill>
                <a:latin typeface="+mn-lt"/>
                <a:ea typeface="+mn-ea"/>
                <a:cs typeface="+mn-cs"/>
              </a:rPr>
              <a:t>is included in both the K-Kids and the Builders Club program kits. It’s written specifically for club officers, the toolkit guides members through planning and executing a high-impact service project of their choosing from beginning to end. Each step contains instructions, handouts and tools for club officers. It’s also available online at kkids.org/idea and buildersclub.org/idea.</a:t>
            </a:r>
          </a:p>
          <a:p>
            <a:endParaRPr lang="en-US" sz="1200" b="0" i="0" u="none" strike="noStrike" kern="120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latin typeface="+mn-lt"/>
                <a:ea typeface="+mn-ea"/>
                <a:cs typeface="+mn-cs"/>
              </a:rPr>
              <a:t>Identify the Need </a:t>
            </a:r>
          </a:p>
          <a:p>
            <a:pPr marL="171450" indent="-171450">
              <a:buFont typeface="Arial" panose="020B0604020202020204" pitchFamily="34" charset="0"/>
              <a:buChar char="•"/>
            </a:pPr>
            <a:r>
              <a:rPr lang="en-US" sz="1200" b="1" i="0" u="none" strike="noStrike" kern="1200" dirty="0">
                <a:solidFill>
                  <a:schemeClr val="tx1"/>
                </a:solidFill>
                <a:latin typeface="+mn-lt"/>
                <a:ea typeface="+mn-ea"/>
                <a:cs typeface="+mn-cs"/>
              </a:rPr>
              <a:t>Develop the Passion</a:t>
            </a:r>
          </a:p>
          <a:p>
            <a:pPr marL="171450" indent="-171450">
              <a:buFont typeface="Arial" panose="020B0604020202020204" pitchFamily="34" charset="0"/>
              <a:buChar char="•"/>
            </a:pPr>
            <a:r>
              <a:rPr lang="en-US" sz="1200" b="1" i="0" u="none" strike="noStrike" kern="1200" dirty="0">
                <a:solidFill>
                  <a:schemeClr val="tx1"/>
                </a:solidFill>
                <a:latin typeface="+mn-lt"/>
                <a:ea typeface="+mn-ea"/>
                <a:cs typeface="+mn-cs"/>
              </a:rPr>
              <a:t>Execute the Project</a:t>
            </a:r>
          </a:p>
          <a:p>
            <a:pPr marL="171450" indent="-171450">
              <a:buFont typeface="Arial" panose="020B0604020202020204" pitchFamily="34" charset="0"/>
              <a:buChar char="•"/>
            </a:pPr>
            <a:r>
              <a:rPr lang="en-US" sz="1200" b="1" i="0" u="none" strike="noStrike" kern="1200" dirty="0">
                <a:solidFill>
                  <a:schemeClr val="tx1"/>
                </a:solidFill>
                <a:latin typeface="+mn-lt"/>
                <a:ea typeface="+mn-ea"/>
                <a:cs typeface="+mn-cs"/>
              </a:rPr>
              <a:t>Advance the Impact</a:t>
            </a:r>
          </a:p>
        </p:txBody>
      </p:sp>
      <p:sp>
        <p:nvSpPr>
          <p:cNvPr id="4" name="Slide Number Placeholder 3"/>
          <p:cNvSpPr>
            <a:spLocks noGrp="1"/>
          </p:cNvSpPr>
          <p:nvPr>
            <p:ph type="sldNum" sz="quarter" idx="10"/>
          </p:nvPr>
        </p:nvSpPr>
        <p:spPr/>
        <p:txBody>
          <a:bodyPr/>
          <a:lstStyle/>
          <a:p>
            <a:pPr>
              <a:defRPr/>
            </a:pPr>
            <a:fld id="{D2E4AA15-E6F1-46F2-8CA9-21716417BC4D}" type="slidenum">
              <a:rPr lang="en-US" smtClean="0"/>
              <a:pPr>
                <a:defRPr/>
              </a:pPr>
              <a:t>10</a:t>
            </a:fld>
            <a:endParaRPr lang="en-US"/>
          </a:p>
        </p:txBody>
      </p:sp>
    </p:spTree>
    <p:extLst>
      <p:ext uri="{BB962C8B-B14F-4D97-AF65-F5344CB8AC3E}">
        <p14:creationId xmlns:p14="http://schemas.microsoft.com/office/powerpoint/2010/main" val="3904317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E43161-25D3-4833-9E3D-87706631ECFF}" type="slidenum">
              <a:rPr lang="en-US"/>
              <a:pPr fontAlgn="base">
                <a:spcBef>
                  <a:spcPct val="0"/>
                </a:spcBef>
                <a:spcAft>
                  <a:spcPct val="0"/>
                </a:spcAft>
                <a:defRPr/>
              </a:pPr>
              <a:t>11</a:t>
            </a:fld>
            <a:endParaRPr lang="en-US"/>
          </a:p>
        </p:txBody>
      </p:sp>
      <p:sp>
        <p:nvSpPr>
          <p:cNvPr id="624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24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0" dirty="0"/>
              <a:t>Member materials help advisors in guiding members through the club experience. </a:t>
            </a:r>
          </a:p>
          <a:p>
            <a:pPr eaLnBrk="1" hangingPunct="1">
              <a:spcBef>
                <a:spcPct val="0"/>
              </a:spcBef>
            </a:pPr>
            <a:endParaRPr lang="en-US" dirty="0"/>
          </a:p>
        </p:txBody>
      </p:sp>
    </p:spTree>
    <p:extLst>
      <p:ext uri="{BB962C8B-B14F-4D97-AF65-F5344CB8AC3E}">
        <p14:creationId xmlns:p14="http://schemas.microsoft.com/office/powerpoint/2010/main" val="1949966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Tx/>
              <a:buNone/>
            </a:pPr>
            <a:r>
              <a:rPr lang="en-US" sz="1200" dirty="0">
                <a:latin typeface="Arial" panose="020B0604020202020204" pitchFamily="34" charset="0"/>
                <a:cs typeface="Arial" panose="020B0604020202020204" pitchFamily="34" charset="0"/>
              </a:rPr>
              <a:t>Virtual meeting kits are available on each of the websites. They can be used to lead virtual meetings or in person meetings. These kits include the following. </a:t>
            </a:r>
          </a:p>
          <a:p>
            <a:pPr marL="228600" indent="-228600">
              <a:lnSpc>
                <a:spcPct val="150000"/>
              </a:lnSpc>
              <a:buFont typeface="+mj-lt"/>
              <a:buAutoNum type="arabicPeriod"/>
            </a:pPr>
            <a:endParaRPr lang="en-US" sz="1200" dirty="0">
              <a:latin typeface="Arial" panose="020B0604020202020204" pitchFamily="34" charset="0"/>
              <a:cs typeface="Arial" panose="020B0604020202020204" pitchFamily="34" charset="0"/>
            </a:endParaRP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Activities and agendas for in-person or digital meetings</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All new resources and worksheets</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Topics include: </a:t>
            </a:r>
          </a:p>
          <a:p>
            <a:pPr marL="685800" lvl="1" indent="-228600">
              <a:lnSpc>
                <a:spcPct val="150000"/>
              </a:lnSpc>
              <a:buFont typeface="+mj-lt"/>
              <a:buAutoNum type="arabicPeriod"/>
            </a:pPr>
            <a:endParaRPr lang="en-US" sz="1200" dirty="0">
              <a:latin typeface="Arial" panose="020B0604020202020204" pitchFamily="34" charset="0"/>
              <a:cs typeface="Arial" panose="020B0604020202020204" pitchFamily="34" charset="0"/>
            </a:endParaRP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Back to School</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Community Needs</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Civic Engagement</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Anti-Bullying | Culture of Care</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Hunger &amp; Food Insecurity</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Thankfulness &amp; Gratitude</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Happy New Year of Service</a:t>
            </a:r>
          </a:p>
          <a:p>
            <a:pPr lvl="1">
              <a:lnSpc>
                <a:spcPct val="150000"/>
              </a:lnSpc>
              <a:buFont typeface="Arial" pitchFamily="34" charset="0"/>
              <a:buChar char="•"/>
            </a:pPr>
            <a:r>
              <a:rPr lang="en-US" sz="1200" dirty="0">
                <a:latin typeface="Arial"/>
                <a:cs typeface="Arial"/>
              </a:rPr>
              <a:t>Mental Health Awareness</a:t>
            </a:r>
            <a:endParaRPr lang="en-US" sz="1200" dirty="0">
              <a:latin typeface="Arial" panose="020B0604020202020204" pitchFamily="34" charset="0"/>
              <a:cs typeface="Arial" panose="020B0604020202020204" pitchFamily="34" charset="0"/>
            </a:endParaRPr>
          </a:p>
          <a:p>
            <a:pPr lvl="1">
              <a:lnSpc>
                <a:spcPct val="150000"/>
              </a:lnSpc>
              <a:buFont typeface="Arial" pitchFamily="34" charset="0"/>
              <a:buChar char="•"/>
            </a:pPr>
            <a:r>
              <a:rPr lang="en-US" sz="1200" dirty="0">
                <a:latin typeface="Arial"/>
                <a:cs typeface="Arial"/>
              </a:rPr>
              <a:t>Global Health Challenges</a:t>
            </a:r>
            <a:endParaRPr lang="en-US" sz="1200" dirty="0">
              <a:latin typeface="Arial" panose="020B0604020202020204" pitchFamily="34" charset="0"/>
              <a:cs typeface="Arial" panose="020B0604020202020204" pitchFamily="34"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3CDA4FC-1BDD-42E0-982C-DEAB35F2FD59}" type="slidenum">
              <a:rPr lang="en-US" smtClean="0"/>
              <a:t>12</a:t>
            </a:fld>
            <a:endParaRPr lang="en-US"/>
          </a:p>
        </p:txBody>
      </p:sp>
    </p:spTree>
    <p:extLst>
      <p:ext uri="{BB962C8B-B14F-4D97-AF65-F5344CB8AC3E}">
        <p14:creationId xmlns:p14="http://schemas.microsoft.com/office/powerpoint/2010/main" val="328895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152">
              <a:defRPr/>
            </a:pPr>
            <a:endParaRPr lang="en-US" baseline="0" dirty="0"/>
          </a:p>
          <a:p>
            <a:pPr defTabSz="914152">
              <a:defRPr/>
            </a:pPr>
            <a:r>
              <a:rPr lang="en-US" baseline="0" dirty="0"/>
              <a:t>Graduating middle school students can attend Key Leader. Not only are Builders Club members welcome, but any graduating middle school students interested in developing leadership skills and learning more about community service. </a:t>
            </a:r>
          </a:p>
          <a:p>
            <a:pPr defTabSz="914152">
              <a:defRPr/>
            </a:pPr>
            <a:endParaRPr lang="en-US" baseline="0" dirty="0"/>
          </a:p>
          <a:p>
            <a:pPr defTabSz="914152">
              <a:defRPr/>
            </a:pPr>
            <a:r>
              <a:rPr lang="en-US" baseline="0" dirty="0"/>
              <a:t>A life-changing leadership weekend </a:t>
            </a:r>
          </a:p>
          <a:p>
            <a:pPr defTabSz="914152">
              <a:defRPr/>
            </a:pPr>
            <a:r>
              <a:rPr lang="en-US" baseline="0" dirty="0"/>
              <a:t>Key Leader is an inspirational weekend leadership experience for emerging high school leaders. This life-changing weekend offers students a taste of what servant leadership is all about. Through team-building activities, group discussions and personal reflections, students gain self-confidence, make new friends and learn the joy and power of community involvement. </a:t>
            </a:r>
          </a:p>
          <a:p>
            <a:pPr defTabSz="914152">
              <a:defRPr/>
            </a:pPr>
            <a:endParaRPr lang="en-US" dirty="0"/>
          </a:p>
          <a:p>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8F39C1-2BF2-4FDF-8C96-3CBE5A9EFC5A}" type="slidenum">
              <a:rPr lang="en-US" smtClean="0"/>
              <a:pPr fontAlgn="base">
                <a:spcBef>
                  <a:spcPct val="0"/>
                </a:spcBef>
                <a:spcAft>
                  <a:spcPct val="0"/>
                </a:spcAft>
                <a:defRPr/>
              </a:pPr>
              <a:t>13</a:t>
            </a:fld>
            <a:endParaRPr lang="en-US" dirty="0"/>
          </a:p>
        </p:txBody>
      </p:sp>
    </p:spTree>
    <p:extLst>
      <p:ext uri="{BB962C8B-B14F-4D97-AF65-F5344CB8AC3E}">
        <p14:creationId xmlns:p14="http://schemas.microsoft.com/office/powerpoint/2010/main" val="376219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VKL is a free, interactive, PDF workbook designed for students (8</a:t>
            </a:r>
            <a:r>
              <a:rPr lang="en-US" baseline="30000" dirty="0"/>
              <a:t>th</a:t>
            </a:r>
            <a:r>
              <a:rPr lang="en-US" dirty="0"/>
              <a:t> grade and up) as well as adults. It includes videos, reflection and discussion topics, and offers a new perspective on some traditional Key Leader activities like the personality test. </a:t>
            </a:r>
          </a:p>
          <a:p>
            <a:endParaRPr lang="en-US" dirty="0"/>
          </a:p>
          <a:p>
            <a:r>
              <a:rPr lang="en-US" dirty="0"/>
              <a:t>The workbook is designed to be self-facilitated. Six “tracks” cover the topics of Service Leadership and the Five Key Leader Principles: Integrity, Growth, Respect, Community, and Excellence, and there are three activities in each track. The activities make for great meeting, classroom, or family activities to help teens discuss their values, goals, and role in the local community. </a:t>
            </a:r>
          </a:p>
          <a:p>
            <a:endParaRPr lang="en-US" dirty="0"/>
          </a:p>
          <a:p>
            <a:r>
              <a:rPr lang="en-US" dirty="0"/>
              <a:t>It also serves as a great primer for in-person Key Leader programs or a re-fresher on the topic for Student Facilitators at upcoming programs. Some districts are organizing virtual events to compliment or promote their in-person Key Leader events. (Nebraska, Ohio)</a:t>
            </a:r>
          </a:p>
          <a:p>
            <a:endParaRPr lang="en-US" dirty="0"/>
          </a:p>
          <a:p>
            <a:pPr marL="257175" indent="-257175">
              <a:buFontTx/>
              <a:buChar char="-"/>
            </a:pPr>
            <a:r>
              <a:rPr lang="en-US" sz="1200" dirty="0">
                <a:latin typeface="Arial" panose="020B0604020202020204" pitchFamily="34" charset="0"/>
                <a:cs typeface="Arial" panose="020B0604020202020204" pitchFamily="34" charset="0"/>
              </a:rPr>
              <a:t>Free, Interactive, PDF Workbook</a:t>
            </a:r>
          </a:p>
          <a:p>
            <a:pPr marL="257175" indent="-257175">
              <a:buFontTx/>
              <a:buChar char="-"/>
            </a:pPr>
            <a:r>
              <a:rPr lang="en-US" sz="1200" dirty="0">
                <a:latin typeface="Arial" panose="020B0604020202020204" pitchFamily="34" charset="0"/>
                <a:cs typeface="Arial" panose="020B0604020202020204" pitchFamily="34" charset="0"/>
              </a:rPr>
              <a:t>Self-led, Group, and/or Family Activities</a:t>
            </a:r>
          </a:p>
          <a:p>
            <a:pPr marL="257175" indent="-257175">
              <a:buFontTx/>
              <a:buChar char="-"/>
            </a:pPr>
            <a:r>
              <a:rPr lang="en-US" sz="1200" dirty="0">
                <a:latin typeface="Arial" panose="020B0604020202020204" pitchFamily="34" charset="0"/>
                <a:cs typeface="Arial" panose="020B0604020202020204" pitchFamily="34" charset="0"/>
              </a:rPr>
              <a:t>Primer for in-person Key Leader and Service Leadership</a:t>
            </a:r>
          </a:p>
          <a:p>
            <a:pPr marL="257175" indent="-257175">
              <a:buFontTx/>
              <a:buChar char="-"/>
            </a:pPr>
            <a:r>
              <a:rPr lang="en-US" sz="1200" dirty="0">
                <a:latin typeface="Arial" panose="020B0604020202020204" pitchFamily="34" charset="0"/>
                <a:cs typeface="Arial" panose="020B0604020202020204" pitchFamily="34" charset="0"/>
              </a:rPr>
              <a:t>Ages 13 &amp; Up</a:t>
            </a:r>
          </a:p>
          <a:p>
            <a:endParaRPr lang="en-US" dirty="0"/>
          </a:p>
        </p:txBody>
      </p:sp>
      <p:sp>
        <p:nvSpPr>
          <p:cNvPr id="4" name="Slide Number Placeholder 3"/>
          <p:cNvSpPr>
            <a:spLocks noGrp="1"/>
          </p:cNvSpPr>
          <p:nvPr>
            <p:ph type="sldNum" sz="quarter" idx="5"/>
          </p:nvPr>
        </p:nvSpPr>
        <p:spPr/>
        <p:txBody>
          <a:bodyPr/>
          <a:lstStyle/>
          <a:p>
            <a:fld id="{24096969-C5B6-435C-8010-CFFC85F95C43}" type="slidenum">
              <a:rPr lang="en-US" smtClean="0"/>
              <a:t>14</a:t>
            </a:fld>
            <a:endParaRPr lang="en-US"/>
          </a:p>
        </p:txBody>
      </p:sp>
    </p:spTree>
    <p:extLst>
      <p:ext uri="{BB962C8B-B14F-4D97-AF65-F5344CB8AC3E}">
        <p14:creationId xmlns:p14="http://schemas.microsoft.com/office/powerpoint/2010/main" val="325792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Activities and agendas for in-person or digital meetings</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All new resources and worksheets</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Topics include: </a:t>
            </a:r>
          </a:p>
          <a:p>
            <a:pPr marL="685800" lvl="1" indent="-228600">
              <a:lnSpc>
                <a:spcPct val="150000"/>
              </a:lnSpc>
              <a:buFont typeface="+mj-lt"/>
              <a:buAutoNum type="arabicPeriod"/>
            </a:pPr>
            <a:endParaRPr lang="en-US" sz="1200" dirty="0">
              <a:latin typeface="Arial" panose="020B0604020202020204" pitchFamily="34" charset="0"/>
              <a:cs typeface="Arial" panose="020B0604020202020204" pitchFamily="34" charset="0"/>
            </a:endParaRP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Back to School</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Community Needs</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Civic Engagement</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Anti-Bullying | Culture of Care</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Hunger &amp; Food Insecurity</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Thankfulness &amp; Gratitude</a:t>
            </a:r>
          </a:p>
          <a:p>
            <a:pPr lvl="1">
              <a:lnSpc>
                <a:spcPct val="150000"/>
              </a:lnSpc>
              <a:buFont typeface="Arial" pitchFamily="34" charset="0"/>
              <a:buChar char="•"/>
            </a:pPr>
            <a:r>
              <a:rPr lang="en-US" sz="1200" dirty="0">
                <a:latin typeface="Arial" panose="020B0604020202020204" pitchFamily="34" charset="0"/>
                <a:cs typeface="Arial" panose="020B0604020202020204" pitchFamily="34" charset="0"/>
              </a:rPr>
              <a:t>Happy New Year of Service</a:t>
            </a:r>
          </a:p>
          <a:p>
            <a:pPr lvl="1">
              <a:lnSpc>
                <a:spcPct val="150000"/>
              </a:lnSpc>
              <a:buFont typeface="Arial" pitchFamily="34" charset="0"/>
              <a:buChar char="•"/>
            </a:pPr>
            <a:r>
              <a:rPr lang="en-US" sz="1200" dirty="0">
                <a:latin typeface="Arial"/>
                <a:cs typeface="Arial"/>
              </a:rPr>
              <a:t>Mental Health Awareness</a:t>
            </a:r>
            <a:endParaRPr lang="en-US" sz="1200" dirty="0">
              <a:latin typeface="Arial" panose="020B0604020202020204" pitchFamily="34" charset="0"/>
              <a:cs typeface="Arial" panose="020B0604020202020204" pitchFamily="34" charset="0"/>
            </a:endParaRPr>
          </a:p>
          <a:p>
            <a:pPr lvl="1">
              <a:lnSpc>
                <a:spcPct val="150000"/>
              </a:lnSpc>
              <a:buFont typeface="Arial" pitchFamily="34" charset="0"/>
              <a:buChar char="•"/>
            </a:pPr>
            <a:r>
              <a:rPr lang="en-US" sz="1200" dirty="0">
                <a:latin typeface="Arial"/>
                <a:cs typeface="Arial"/>
              </a:rPr>
              <a:t>Global Health Challenges</a:t>
            </a:r>
            <a:endParaRPr lang="en-US" sz="1200" dirty="0">
              <a:latin typeface="Arial" panose="020B0604020202020204" pitchFamily="34" charset="0"/>
              <a:cs typeface="Arial" panose="020B0604020202020204" pitchFamily="34"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3CDA4FC-1BDD-42E0-982C-DEAB35F2FD59}" type="slidenum">
              <a:rPr lang="en-US" smtClean="0"/>
              <a:t>15</a:t>
            </a:fld>
            <a:endParaRPr lang="en-US"/>
          </a:p>
        </p:txBody>
      </p:sp>
    </p:spTree>
    <p:extLst>
      <p:ext uri="{BB962C8B-B14F-4D97-AF65-F5344CB8AC3E}">
        <p14:creationId xmlns:p14="http://schemas.microsoft.com/office/powerpoint/2010/main" val="1801408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152">
              <a:defRPr/>
            </a:pPr>
            <a:endParaRPr lang="en-US" baseline="0" dirty="0"/>
          </a:p>
          <a:p>
            <a:pPr defTabSz="914152">
              <a:defRPr/>
            </a:pPr>
            <a:r>
              <a:rPr lang="en-US" dirty="0"/>
              <a:t>Kiwanis also offers mentoring and recognition programs. </a:t>
            </a:r>
          </a:p>
          <a:p>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8F39C1-2BF2-4FDF-8C96-3CBE5A9EFC5A}" type="slidenum">
              <a:rPr lang="en-US" smtClean="0"/>
              <a:pPr fontAlgn="base">
                <a:spcBef>
                  <a:spcPct val="0"/>
                </a:spcBef>
                <a:spcAft>
                  <a:spcPct val="0"/>
                </a:spcAft>
                <a:defRPr/>
              </a:pPr>
              <a:t>16</a:t>
            </a:fld>
            <a:endParaRPr lang="en-US" dirty="0"/>
          </a:p>
        </p:txBody>
      </p:sp>
    </p:spTree>
    <p:extLst>
      <p:ext uri="{BB962C8B-B14F-4D97-AF65-F5344CB8AC3E}">
        <p14:creationId xmlns:p14="http://schemas.microsoft.com/office/powerpoint/2010/main" val="1092310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152">
              <a:defRPr/>
            </a:pPr>
            <a:r>
              <a:rPr lang="en-US" b="1" baseline="0" dirty="0"/>
              <a:t>Empowering kids in their academic success</a:t>
            </a:r>
            <a:endParaRPr lang="en-US" b="1" dirty="0"/>
          </a:p>
          <a:p>
            <a:endParaRPr lang="en-US" dirty="0"/>
          </a:p>
          <a:p>
            <a:r>
              <a:rPr lang="en-US" dirty="0"/>
              <a:t>BUG recognizes elementary students who raise their grades or maintain good grades from one grading period to the next. Students are motivated to excel because they set their own goals and participate in peer mentoring which involves their classmates in their success. When they reach their goas, the entire class celebrates.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8F39C1-2BF2-4FDF-8C96-3CBE5A9EFC5A}" type="slidenum">
              <a:rPr lang="en-US" smtClean="0"/>
              <a:pPr fontAlgn="base">
                <a:spcBef>
                  <a:spcPct val="0"/>
                </a:spcBef>
                <a:spcAft>
                  <a:spcPct val="0"/>
                </a:spcAft>
                <a:defRPr/>
              </a:pPr>
              <a:t>17</a:t>
            </a:fld>
            <a:endParaRPr lang="en-US" dirty="0"/>
          </a:p>
        </p:txBody>
      </p:sp>
    </p:spTree>
    <p:extLst>
      <p:ext uri="{BB962C8B-B14F-4D97-AF65-F5344CB8AC3E}">
        <p14:creationId xmlns:p14="http://schemas.microsoft.com/office/powerpoint/2010/main" val="194102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152">
              <a:defRPr/>
            </a:pPr>
            <a:r>
              <a:rPr lang="en-US" b="1" baseline="0" dirty="0"/>
              <a:t>A character-building program</a:t>
            </a:r>
          </a:p>
          <a:p>
            <a:pPr defTabSz="914152">
              <a:defRPr/>
            </a:pPr>
            <a:endParaRPr lang="en-US" dirty="0"/>
          </a:p>
          <a:p>
            <a:r>
              <a:rPr lang="en-US" dirty="0"/>
              <a:t>This program recognizes students for modifying their behavior. The program encourages kid to become the bet version of themselves. Participants determine what being terrific means to them then develop their own goals and use peer mentoring to hold themselves accountable for the actions they take each week. When a participant achieves their goal they are honored for be a Terrific Kid.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8F39C1-2BF2-4FDF-8C96-3CBE5A9EFC5A}" type="slidenum">
              <a:rPr lang="en-US" smtClean="0"/>
              <a:pPr fontAlgn="base">
                <a:spcBef>
                  <a:spcPct val="0"/>
                </a:spcBef>
                <a:spcAft>
                  <a:spcPct val="0"/>
                </a:spcAft>
                <a:defRPr/>
              </a:pPr>
              <a:t>18</a:t>
            </a:fld>
            <a:endParaRPr lang="en-US" dirty="0"/>
          </a:p>
        </p:txBody>
      </p:sp>
    </p:spTree>
    <p:extLst>
      <p:ext uri="{BB962C8B-B14F-4D97-AF65-F5344CB8AC3E}">
        <p14:creationId xmlns:p14="http://schemas.microsoft.com/office/powerpoint/2010/main" val="528572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152">
              <a:defRPr/>
            </a:pPr>
            <a:r>
              <a:rPr lang="en-US" b="1" baseline="0" dirty="0"/>
              <a:t>Introducing the power of reading to kids</a:t>
            </a:r>
          </a:p>
          <a:p>
            <a:pPr defTabSz="914152">
              <a:defRPr/>
            </a:pPr>
            <a:endParaRPr lang="en-US" dirty="0"/>
          </a:p>
          <a:p>
            <a:pPr defTabSz="914152">
              <a:defRPr/>
            </a:pPr>
            <a:r>
              <a:rPr lang="en-US" dirty="0"/>
              <a:t>K-Kids Read &amp; Lead kids empower kids to make positive changes in their schools and communities. There are small and large kits available on topics such as bully prevention, the environment, hunger, literacy and how ordinary people change the world. </a:t>
            </a:r>
          </a:p>
          <a:p>
            <a:pPr defTabSz="914152">
              <a:defRPr/>
            </a:pPr>
            <a:endParaRPr lang="en-US" dirty="0"/>
          </a:p>
          <a:p>
            <a:pPr defTabSz="914152">
              <a:defRPr/>
            </a:pPr>
            <a:r>
              <a:rPr lang="en-US" dirty="0"/>
              <a:t>Students read and discuss books as a group and discover how they can make a difference. The kit includes multiple copies of books along with reflection questions, ideas for follow up activities and service projects. The program is in partnership with Scholastic. </a:t>
            </a:r>
          </a:p>
          <a:p>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8F39C1-2BF2-4FDF-8C96-3CBE5A9EFC5A}" type="slidenum">
              <a:rPr lang="en-US" smtClean="0"/>
              <a:pPr fontAlgn="base">
                <a:spcBef>
                  <a:spcPct val="0"/>
                </a:spcBef>
                <a:spcAft>
                  <a:spcPct val="0"/>
                </a:spcAft>
                <a:defRPr/>
              </a:pPr>
              <a:t>19</a:t>
            </a:fld>
            <a:endParaRPr lang="en-US" dirty="0"/>
          </a:p>
        </p:txBody>
      </p:sp>
    </p:spTree>
    <p:extLst>
      <p:ext uri="{BB962C8B-B14F-4D97-AF65-F5344CB8AC3E}">
        <p14:creationId xmlns:p14="http://schemas.microsoft.com/office/powerpoint/2010/main" val="319696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Kiwanis supports K-Kids and Builders Club by sponsoring these youth clubs in elementary and middle schools. </a:t>
            </a:r>
          </a:p>
          <a:p>
            <a:endParaRPr lang="en-US" dirty="0"/>
          </a:p>
          <a:p>
            <a:r>
              <a:rPr lang="en-US" dirty="0"/>
              <a:t>Kiwanis is a global organization of volunteers dedicated to improving the world one child and one community at a time. Each year the Kiwanis family dedicates more than 18.5 million hours to service and raises more than US$100 million for local and global causes. Through local and global service projects, we strive to create a lifelong commitment of caring in people of all ages and abilities. </a:t>
            </a:r>
          </a:p>
          <a:p>
            <a:endParaRPr lang="en-US" dirty="0"/>
          </a:p>
          <a:p>
            <a:r>
              <a:rPr lang="en-US" dirty="0"/>
              <a:t>Our Service Leadership Programs are sponsored by local Kiwanis clubs or approved community organizations, which gives members access to service-minded adults in their communities. Numerous mentoring studies have demonstrated the positive effects of having caring adults – beyond parents-as role models. </a:t>
            </a:r>
          </a:p>
          <a:p>
            <a:endParaRPr lang="en-US" dirty="0"/>
          </a:p>
          <a:p>
            <a:r>
              <a:rPr lang="en-US" dirty="0"/>
              <a:t>Our programs are member-led. Adult </a:t>
            </a:r>
            <a:r>
              <a:rPr lang="en-US" dirty="0" err="1"/>
              <a:t>advsiors</a:t>
            </a:r>
            <a:r>
              <a:rPr lang="en-US" dirty="0"/>
              <a:t> mentor and guide. Members select their leaders, plan their agendas, choose their service projects, decide when their clubs will meet and make most of the major decisions for their clubs. </a:t>
            </a:r>
          </a:p>
          <a:p>
            <a:pPr eaLnBrk="1" hangingPunct="1">
              <a:spcBef>
                <a:spcPct val="0"/>
              </a:spcBef>
            </a:pPr>
            <a:endParaRPr lang="en-US" dirty="0"/>
          </a:p>
          <a:p>
            <a:pPr eaLnBrk="1" hangingPunct="1">
              <a:spcBef>
                <a:spcPct val="0"/>
              </a:spcBef>
            </a:pPr>
            <a:endParaRPr lang="en-US"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B594F8-A832-48C0-9A88-2500FD00200E}" type="slidenum">
              <a:rPr lang="en-US" smtClean="0"/>
              <a:pPr>
                <a:defRPr/>
              </a:pPr>
              <a:t>2</a:t>
            </a:fld>
            <a:endParaRPr lang="en-US" dirty="0"/>
          </a:p>
        </p:txBody>
      </p:sp>
    </p:spTree>
    <p:extLst>
      <p:ext uri="{BB962C8B-B14F-4D97-AF65-F5344CB8AC3E}">
        <p14:creationId xmlns:p14="http://schemas.microsoft.com/office/powerpoint/2010/main" val="1344658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how do these programs help?</a:t>
            </a:r>
            <a:endParaRPr lang="en-US" dirty="0"/>
          </a:p>
          <a:p>
            <a:pPr marL="230720" indent="-230720">
              <a:buAutoNum type="arabicPeriod"/>
            </a:pPr>
            <a:endParaRPr lang="en-US" dirty="0"/>
          </a:p>
        </p:txBody>
      </p:sp>
      <p:sp>
        <p:nvSpPr>
          <p:cNvPr id="4" name="Slide Number Placeholder 3"/>
          <p:cNvSpPr>
            <a:spLocks noGrp="1"/>
          </p:cNvSpPr>
          <p:nvPr>
            <p:ph type="sldNum" sz="quarter" idx="10"/>
          </p:nvPr>
        </p:nvSpPr>
        <p:spPr/>
        <p:txBody>
          <a:bodyPr/>
          <a:lstStyle/>
          <a:p>
            <a:pPr>
              <a:defRPr/>
            </a:pPr>
            <a:fld id="{E83E8B59-A4BB-4A68-9F7E-EE9A7A6A2107}" type="slidenum">
              <a:rPr lang="en-US" smtClean="0"/>
              <a:pPr>
                <a:defRPr/>
              </a:pPr>
              <a:t>20</a:t>
            </a:fld>
            <a:endParaRPr lang="en-US" dirty="0"/>
          </a:p>
        </p:txBody>
      </p:sp>
    </p:spTree>
    <p:extLst>
      <p:ext uri="{BB962C8B-B14F-4D97-AF65-F5344CB8AC3E}">
        <p14:creationId xmlns:p14="http://schemas.microsoft.com/office/powerpoint/2010/main" val="3785284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baseline="0" dirty="0"/>
              <a:t>We help youth develop important Social and Emotional skills. </a:t>
            </a:r>
          </a:p>
          <a:p>
            <a:pPr eaLnBrk="1" hangingPunct="1">
              <a:spcBef>
                <a:spcPct val="0"/>
              </a:spcBef>
            </a:pPr>
            <a:endParaRPr lang="en-US" baseline="0" dirty="0"/>
          </a:p>
          <a:p>
            <a:pPr eaLnBrk="1" hangingPunct="1">
              <a:spcBef>
                <a:spcPct val="0"/>
              </a:spcBef>
            </a:pPr>
            <a:r>
              <a:rPr lang="en-US" b="1" baseline="0" dirty="0"/>
              <a:t>Social Emotional Learning </a:t>
            </a:r>
            <a:r>
              <a:rPr lang="en-US" baseline="0" dirty="0"/>
              <a:t>focuses on the development of a core set of social and emotional skills that help us in to effectively handle life challenges. </a:t>
            </a:r>
          </a:p>
          <a:p>
            <a:pPr eaLnBrk="1" hangingPunct="1">
              <a:spcBef>
                <a:spcPct val="0"/>
              </a:spcBef>
            </a:pPr>
            <a:endParaRPr lang="en-US" baseline="0" dirty="0"/>
          </a:p>
          <a:p>
            <a:pPr eaLnBrk="1" hangingPunct="1">
              <a:spcBef>
                <a:spcPct val="0"/>
              </a:spcBef>
            </a:pPr>
            <a:r>
              <a:rPr lang="en-US" b="1" baseline="0" dirty="0"/>
              <a:t>We learn to thrive in academically and socially. </a:t>
            </a:r>
          </a:p>
          <a:p>
            <a:pPr eaLnBrk="1" hangingPunct="1">
              <a:spcBef>
                <a:spcPct val="0"/>
              </a:spcBef>
            </a:pPr>
            <a:endParaRPr lang="en-US" baseline="0" dirty="0"/>
          </a:p>
          <a:p>
            <a:pPr eaLnBrk="1" hangingPunct="1">
              <a:spcBef>
                <a:spcPct val="0"/>
              </a:spcBef>
            </a:pPr>
            <a:r>
              <a:rPr lang="en-US" b="1" baseline="0" dirty="0"/>
              <a:t>These skills allow us to: </a:t>
            </a:r>
          </a:p>
          <a:p>
            <a:pPr eaLnBrk="1" hangingPunct="1">
              <a:spcBef>
                <a:spcPct val="0"/>
              </a:spcBef>
            </a:pPr>
            <a:endParaRPr lang="en-US" baseline="0" dirty="0"/>
          </a:p>
          <a:p>
            <a:pPr eaLnBrk="1" hangingPunct="1">
              <a:spcBef>
                <a:spcPct val="0"/>
              </a:spcBef>
            </a:pPr>
            <a:r>
              <a:rPr lang="en-US" baseline="0" dirty="0"/>
              <a:t>Calm ourselves when angry</a:t>
            </a:r>
          </a:p>
          <a:p>
            <a:pPr eaLnBrk="1" hangingPunct="1">
              <a:spcBef>
                <a:spcPct val="0"/>
              </a:spcBef>
            </a:pPr>
            <a:r>
              <a:rPr lang="en-US" baseline="0" dirty="0"/>
              <a:t>Initiate friendships</a:t>
            </a:r>
          </a:p>
          <a:p>
            <a:pPr eaLnBrk="1" hangingPunct="1">
              <a:spcBef>
                <a:spcPct val="0"/>
              </a:spcBef>
            </a:pPr>
            <a:r>
              <a:rPr lang="en-US" baseline="0" dirty="0"/>
              <a:t>Resolve relationship conflicts respectfully </a:t>
            </a:r>
          </a:p>
          <a:p>
            <a:pPr eaLnBrk="1" hangingPunct="1">
              <a:spcBef>
                <a:spcPct val="0"/>
              </a:spcBef>
            </a:pPr>
            <a:r>
              <a:rPr lang="en-US" baseline="0" dirty="0"/>
              <a:t>Make ethical and safe choices.</a:t>
            </a:r>
          </a:p>
          <a:p>
            <a:pPr eaLnBrk="1" hangingPunct="1">
              <a:spcBef>
                <a:spcPct val="0"/>
              </a:spcBef>
            </a:pPr>
            <a:endParaRPr lang="en-US" baseline="0" dirty="0"/>
          </a:p>
          <a:p>
            <a:pPr eaLnBrk="1" hangingPunct="1">
              <a:spcBef>
                <a:spcPct val="0"/>
              </a:spcBef>
            </a:pPr>
            <a:r>
              <a:rPr lang="en-US" b="1" baseline="0" dirty="0"/>
              <a:t>Social Emotional Skills</a:t>
            </a:r>
          </a:p>
          <a:p>
            <a:pPr eaLnBrk="1" hangingPunct="1">
              <a:spcBef>
                <a:spcPct val="0"/>
              </a:spcBef>
            </a:pPr>
            <a:r>
              <a:rPr lang="en-US" baseline="0" dirty="0"/>
              <a:t>Self-awareness – Knowing what we think and feel, and how thoughts and feelings influence actions and choices. </a:t>
            </a:r>
          </a:p>
          <a:p>
            <a:pPr eaLnBrk="1" hangingPunct="1">
              <a:spcBef>
                <a:spcPct val="0"/>
              </a:spcBef>
            </a:pPr>
            <a:r>
              <a:rPr lang="en-US" baseline="0" dirty="0"/>
              <a:t>Self-management – Learning how to handle challenging emotions so that they don’t cause problems; being able to set goals and deal with obstacles. </a:t>
            </a:r>
          </a:p>
          <a:p>
            <a:pPr eaLnBrk="1" hangingPunct="1">
              <a:spcBef>
                <a:spcPct val="0"/>
              </a:spcBef>
            </a:pPr>
            <a:r>
              <a:rPr lang="en-US" baseline="0" dirty="0"/>
              <a:t>Responsible decision making – Being able to come up with solutions to problems and consider the consequences of actions on ourselves and others. </a:t>
            </a:r>
          </a:p>
          <a:p>
            <a:pPr eaLnBrk="1" hangingPunct="1">
              <a:spcBef>
                <a:spcPct val="0"/>
              </a:spcBef>
            </a:pPr>
            <a:r>
              <a:rPr lang="en-US" baseline="0" dirty="0"/>
              <a:t>Social awareness – Understanding the thoughts, feelings, and perspectives of others and developing empathy. </a:t>
            </a:r>
          </a:p>
          <a:p>
            <a:pPr eaLnBrk="1" hangingPunct="1">
              <a:spcBef>
                <a:spcPct val="0"/>
              </a:spcBef>
            </a:pPr>
            <a:r>
              <a:rPr lang="en-US" baseline="0" dirty="0"/>
              <a:t>Relationship skills – Being able to work through conflicts; having strong connections to other people but resisting negative peer pressure. </a:t>
            </a:r>
          </a:p>
          <a:p>
            <a:pPr eaLnBrk="1" hangingPunct="1">
              <a:spcBef>
                <a:spcPct val="0"/>
              </a:spcBef>
            </a:pPr>
            <a:endParaRPr lang="en-US" baseline="0"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8F39C1-2BF2-4FDF-8C96-3CBE5A9EFC5A}" type="slidenum">
              <a:rPr lang="en-US" smtClean="0"/>
              <a:pPr fontAlgn="base">
                <a:spcBef>
                  <a:spcPct val="0"/>
                </a:spcBef>
                <a:spcAft>
                  <a:spcPct val="0"/>
                </a:spcAft>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ADFA15C-5779-4C4F-8E5C-12B2EB4C5652}" type="slidenum">
              <a:rPr lang="en-US" smtClean="0"/>
              <a:pPr/>
              <a:t>22</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defTabSz="881390">
              <a:defRPr/>
            </a:pPr>
            <a:r>
              <a:rPr lang="en-US" b="1" baseline="0" dirty="0"/>
              <a:t>Fixed mindset </a:t>
            </a:r>
            <a:r>
              <a:rPr lang="en-US" baseline="0" dirty="0"/>
              <a:t>focuses on judgment. Praising intelligence harms motivation. The </a:t>
            </a:r>
            <a:r>
              <a:rPr lang="en-US" b="1" baseline="0" dirty="0"/>
              <a:t>fixed mindset </a:t>
            </a:r>
            <a:r>
              <a:rPr lang="en-US" baseline="0" dirty="0"/>
              <a:t>creates an internal monologue that’s focused on judging. Fear of failure can paralyze an individual’s ability to see new outcomes, and making new attempts to solve a problem (trying something new) stops.  </a:t>
            </a:r>
          </a:p>
          <a:p>
            <a:pPr eaLnBrk="1" hangingPunct="1"/>
            <a:endParaRPr lang="en-US" baseline="0" dirty="0"/>
          </a:p>
          <a:p>
            <a:pPr defTabSz="881390">
              <a:defRPr/>
            </a:pPr>
            <a:r>
              <a:rPr lang="en-US" b="1" baseline="0" dirty="0"/>
              <a:t>A Growth Mindset</a:t>
            </a:r>
            <a:r>
              <a:rPr lang="en-US" baseline="0" dirty="0"/>
              <a:t> focuses on praising effort, encourages youth to love challenges, learn from mistakes, value effort and lifelong learning. The </a:t>
            </a:r>
            <a:r>
              <a:rPr lang="en-US" b="1" baseline="0" dirty="0"/>
              <a:t>growth mindset </a:t>
            </a:r>
            <a:r>
              <a:rPr lang="en-US" baseline="0" dirty="0"/>
              <a:t>creates an inner monologue that is focused on learning and constructive action. </a:t>
            </a:r>
          </a:p>
          <a:p>
            <a:pPr eaLnBrk="1" hangingPunct="1"/>
            <a:endParaRPr lang="en-US" baseline="0" dirty="0"/>
          </a:p>
          <a:p>
            <a:pPr eaLnBrk="1" hangingPunct="1"/>
            <a:r>
              <a:rPr lang="en-US" baseline="0" dirty="0"/>
              <a:t>BUG and Terrific Kids use the Growth Mindset model praising the student for his/her effort. Student’s learn that failure or challenges are opportunities to learn a different way to do something. This eliminates the fear of failure and students learn that failures and challenges help them learn. This strengthens perseverance.  </a:t>
            </a:r>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E3E3E"/>
                </a:solidFill>
                <a:effectLst/>
                <a:latin typeface="avenirregular"/>
              </a:rPr>
              <a:t>Identify an individual or a committee to become the community advisor(s).</a:t>
            </a:r>
          </a:p>
          <a:p>
            <a:pPr algn="l">
              <a:buFont typeface="Arial" panose="020B0604020202020204" pitchFamily="34" charset="0"/>
              <a:buChar char="•"/>
            </a:pPr>
            <a:r>
              <a:rPr lang="en-US" b="0" i="0" dirty="0">
                <a:solidFill>
                  <a:srgbClr val="3E3E3E"/>
                </a:solidFill>
                <a:effectLst/>
                <a:latin typeface="avenirregular"/>
              </a:rPr>
              <a:t>Become familiar with our </a:t>
            </a:r>
            <a:r>
              <a:rPr lang="en-US" b="0" i="0" u="sng" dirty="0">
                <a:solidFill>
                  <a:srgbClr val="003874"/>
                </a:solidFill>
                <a:effectLst/>
                <a:latin typeface="avenirregular"/>
                <a:hlinkClick r:id="rId3"/>
              </a:rPr>
              <a:t>Youth Protection Guidelines</a:t>
            </a:r>
            <a:r>
              <a:rPr lang="en-US" b="0" i="0" dirty="0">
                <a:solidFill>
                  <a:srgbClr val="3E3E3E"/>
                </a:solidFill>
                <a:effectLst/>
                <a:latin typeface="avenirregular"/>
              </a:rPr>
              <a:t> and make sure the community advisor has fulfilled the </a:t>
            </a:r>
            <a:r>
              <a:rPr lang="en-US" b="0" i="0" u="sng" dirty="0">
                <a:solidFill>
                  <a:srgbClr val="003874"/>
                </a:solidFill>
                <a:effectLst/>
                <a:latin typeface="avenirregular"/>
                <a:hlinkClick r:id="rId4"/>
              </a:rPr>
              <a:t>background check requirement</a:t>
            </a:r>
            <a:r>
              <a:rPr lang="en-US" b="0" i="0" dirty="0">
                <a:solidFill>
                  <a:srgbClr val="3E3E3E"/>
                </a:solidFill>
                <a:effectLst/>
                <a:latin typeface="avenirregular"/>
              </a:rPr>
              <a:t>.</a:t>
            </a:r>
          </a:p>
          <a:p>
            <a:pPr algn="l">
              <a:buFont typeface="Arial" panose="020B0604020202020204" pitchFamily="34" charset="0"/>
              <a:buChar char="•"/>
            </a:pPr>
            <a:r>
              <a:rPr lang="en-US" b="0" i="0" dirty="0">
                <a:solidFill>
                  <a:srgbClr val="3E3E3E"/>
                </a:solidFill>
                <a:effectLst/>
                <a:latin typeface="avenirregular"/>
              </a:rPr>
              <a:t>Maintain an expense line item in your budget and ensure all dues and fees are paid.</a:t>
            </a:r>
          </a:p>
          <a:p>
            <a:pPr algn="l">
              <a:buFont typeface="Arial" panose="020B0604020202020204" pitchFamily="34" charset="0"/>
              <a:buChar char="•"/>
            </a:pPr>
            <a:r>
              <a:rPr lang="en-US" b="0" i="0" dirty="0">
                <a:solidFill>
                  <a:srgbClr val="3E3E3E"/>
                </a:solidFill>
                <a:effectLst/>
                <a:latin typeface="avenirregular"/>
              </a:rPr>
              <a:t>Ensure that club officers </a:t>
            </a:r>
            <a:r>
              <a:rPr lang="en-US" b="0" i="0" u="sng" dirty="0">
                <a:solidFill>
                  <a:srgbClr val="003874"/>
                </a:solidFill>
                <a:effectLst/>
                <a:latin typeface="avenirregular"/>
                <a:hlinkClick r:id="rId5"/>
              </a:rPr>
              <a:t>receive proper training</a:t>
            </a:r>
            <a:r>
              <a:rPr lang="en-US" b="0" i="0" dirty="0">
                <a:solidFill>
                  <a:srgbClr val="3E3E3E"/>
                </a:solidFill>
                <a:effectLst/>
                <a:latin typeface="avenirregular"/>
              </a:rPr>
              <a:t> and help officers and members attend training opportunities beyond the club level.</a:t>
            </a:r>
          </a:p>
          <a:p>
            <a:pPr algn="l">
              <a:buFont typeface="Arial" panose="020B0604020202020204" pitchFamily="34" charset="0"/>
              <a:buChar char="•"/>
            </a:pPr>
            <a:r>
              <a:rPr lang="en-US" b="0" i="0" u="sng" dirty="0">
                <a:solidFill>
                  <a:srgbClr val="003874"/>
                </a:solidFill>
                <a:effectLst/>
                <a:latin typeface="avenirregular"/>
                <a:hlinkClick r:id="rId6"/>
              </a:rPr>
              <a:t>Build a relationship with the club</a:t>
            </a:r>
            <a:r>
              <a:rPr lang="en-US" b="0" i="0" dirty="0">
                <a:solidFill>
                  <a:srgbClr val="3E3E3E"/>
                </a:solidFill>
                <a:effectLst/>
                <a:latin typeface="avenirregular"/>
              </a:rPr>
              <a:t> by attending club meetings and events, hosting or participating in joint activities, and inviting club members to your organization’s meetings.</a:t>
            </a:r>
          </a:p>
          <a:p>
            <a:pPr algn="l">
              <a:buFont typeface="Arial" panose="020B0604020202020204" pitchFamily="34" charset="0"/>
              <a:buChar char="•"/>
            </a:pPr>
            <a:r>
              <a:rPr lang="en-US" b="0" i="0" u="sng" dirty="0">
                <a:solidFill>
                  <a:srgbClr val="003874"/>
                </a:solidFill>
                <a:effectLst/>
                <a:latin typeface="avenirregular"/>
                <a:hlinkClick r:id="rId7"/>
              </a:rPr>
              <a:t>Build a relationship with the school/host site</a:t>
            </a:r>
            <a:r>
              <a:rPr lang="en-US" b="0" i="0" dirty="0">
                <a:solidFill>
                  <a:srgbClr val="3E3E3E"/>
                </a:solidFill>
                <a:effectLst/>
                <a:latin typeface="avenirregular"/>
              </a:rPr>
              <a:t>, which includes regular meetings with school leaders or facility staff.</a:t>
            </a:r>
          </a:p>
          <a:p>
            <a:endParaRPr lang="en-US" dirty="0"/>
          </a:p>
        </p:txBody>
      </p:sp>
      <p:sp>
        <p:nvSpPr>
          <p:cNvPr id="4" name="Slide Number Placeholder 3"/>
          <p:cNvSpPr>
            <a:spLocks noGrp="1"/>
          </p:cNvSpPr>
          <p:nvPr>
            <p:ph type="sldNum" sz="quarter" idx="5"/>
          </p:nvPr>
        </p:nvSpPr>
        <p:spPr/>
        <p:txBody>
          <a:bodyPr/>
          <a:lstStyle/>
          <a:p>
            <a:fld id="{73CDA4FC-1BDD-42E0-982C-DEAB35F2FD59}" type="slidenum">
              <a:rPr lang="en-US" smtClean="0"/>
              <a:t>23</a:t>
            </a:fld>
            <a:endParaRPr lang="en-US"/>
          </a:p>
        </p:txBody>
      </p:sp>
    </p:spTree>
    <p:extLst>
      <p:ext uri="{BB962C8B-B14F-4D97-AF65-F5344CB8AC3E}">
        <p14:creationId xmlns:p14="http://schemas.microsoft.com/office/powerpoint/2010/main" val="3288950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3E3E3E"/>
                </a:solidFill>
                <a:effectLst/>
                <a:latin typeface="avenirregular"/>
              </a:rPr>
              <a:t>Identify an individual or a committee to become the community advisor(s).</a:t>
            </a:r>
          </a:p>
          <a:p>
            <a:pPr algn="l">
              <a:buFont typeface="Arial" panose="020B0604020202020204" pitchFamily="34" charset="0"/>
              <a:buChar char="•"/>
            </a:pPr>
            <a:r>
              <a:rPr lang="en-US" b="0" i="0">
                <a:solidFill>
                  <a:srgbClr val="3E3E3E"/>
                </a:solidFill>
                <a:effectLst/>
                <a:latin typeface="avenirregular"/>
              </a:rPr>
              <a:t>Become familiar with our </a:t>
            </a:r>
            <a:r>
              <a:rPr lang="en-US" b="0" i="0" u="sng">
                <a:solidFill>
                  <a:srgbClr val="003874"/>
                </a:solidFill>
                <a:effectLst/>
                <a:latin typeface="avenirregular"/>
                <a:hlinkClick r:id="rId3"/>
              </a:rPr>
              <a:t>Youth Protection Guidelines</a:t>
            </a:r>
            <a:r>
              <a:rPr lang="en-US" b="0" i="0">
                <a:solidFill>
                  <a:srgbClr val="3E3E3E"/>
                </a:solidFill>
                <a:effectLst/>
                <a:latin typeface="avenirregular"/>
              </a:rPr>
              <a:t> and make sure the community advisor has fulfilled the </a:t>
            </a:r>
            <a:r>
              <a:rPr lang="en-US" b="0" i="0" u="sng">
                <a:solidFill>
                  <a:srgbClr val="003874"/>
                </a:solidFill>
                <a:effectLst/>
                <a:latin typeface="avenirregular"/>
                <a:hlinkClick r:id="rId4"/>
              </a:rPr>
              <a:t>background check requirement</a:t>
            </a:r>
            <a:r>
              <a:rPr lang="en-US" b="0" i="0">
                <a:solidFill>
                  <a:srgbClr val="3E3E3E"/>
                </a:solidFill>
                <a:effectLst/>
                <a:latin typeface="avenirregular"/>
              </a:rPr>
              <a:t>.</a:t>
            </a:r>
          </a:p>
          <a:p>
            <a:pPr algn="l">
              <a:buFont typeface="Arial" panose="020B0604020202020204" pitchFamily="34" charset="0"/>
              <a:buChar char="•"/>
            </a:pPr>
            <a:r>
              <a:rPr lang="en-US" b="0" i="0">
                <a:solidFill>
                  <a:srgbClr val="3E3E3E"/>
                </a:solidFill>
                <a:effectLst/>
                <a:latin typeface="avenirregular"/>
              </a:rPr>
              <a:t>Maintain an expense line item in your budget and ensure all dues and fees are paid.</a:t>
            </a:r>
          </a:p>
          <a:p>
            <a:pPr algn="l">
              <a:buFont typeface="Arial" panose="020B0604020202020204" pitchFamily="34" charset="0"/>
              <a:buChar char="•"/>
            </a:pPr>
            <a:r>
              <a:rPr lang="en-US" b="0" i="0">
                <a:solidFill>
                  <a:srgbClr val="3E3E3E"/>
                </a:solidFill>
                <a:effectLst/>
                <a:latin typeface="avenirregular"/>
              </a:rPr>
              <a:t>Ensure that club officers </a:t>
            </a:r>
            <a:r>
              <a:rPr lang="en-US" b="0" i="0" u="sng">
                <a:solidFill>
                  <a:srgbClr val="003874"/>
                </a:solidFill>
                <a:effectLst/>
                <a:latin typeface="avenirregular"/>
                <a:hlinkClick r:id="rId5"/>
              </a:rPr>
              <a:t>receive proper training</a:t>
            </a:r>
            <a:r>
              <a:rPr lang="en-US" b="0" i="0">
                <a:solidFill>
                  <a:srgbClr val="3E3E3E"/>
                </a:solidFill>
                <a:effectLst/>
                <a:latin typeface="avenirregular"/>
              </a:rPr>
              <a:t> and help officers and members attend training opportunities beyond the club level.</a:t>
            </a:r>
          </a:p>
          <a:p>
            <a:pPr algn="l">
              <a:buFont typeface="Arial" panose="020B0604020202020204" pitchFamily="34" charset="0"/>
              <a:buChar char="•"/>
            </a:pPr>
            <a:r>
              <a:rPr lang="en-US" b="0" i="0" u="sng">
                <a:solidFill>
                  <a:srgbClr val="003874"/>
                </a:solidFill>
                <a:effectLst/>
                <a:latin typeface="avenirregular"/>
                <a:hlinkClick r:id="rId6"/>
              </a:rPr>
              <a:t>Build a relationship with the club</a:t>
            </a:r>
            <a:r>
              <a:rPr lang="en-US" b="0" i="0">
                <a:solidFill>
                  <a:srgbClr val="3E3E3E"/>
                </a:solidFill>
                <a:effectLst/>
                <a:latin typeface="avenirregular"/>
              </a:rPr>
              <a:t> by attending club meetings and events, hosting or participating in joint activities, and inviting club members to your organization’s meetings.</a:t>
            </a:r>
          </a:p>
          <a:p>
            <a:pPr algn="l">
              <a:buFont typeface="Arial" panose="020B0604020202020204" pitchFamily="34" charset="0"/>
              <a:buChar char="•"/>
            </a:pPr>
            <a:r>
              <a:rPr lang="en-US" b="0" i="0" u="sng">
                <a:solidFill>
                  <a:srgbClr val="003874"/>
                </a:solidFill>
                <a:effectLst/>
                <a:latin typeface="avenirregular"/>
                <a:hlinkClick r:id="rId7"/>
              </a:rPr>
              <a:t>Build a relationship with the school/host site</a:t>
            </a:r>
            <a:r>
              <a:rPr lang="en-US" b="0" i="0">
                <a:solidFill>
                  <a:srgbClr val="3E3E3E"/>
                </a:solidFill>
                <a:effectLst/>
                <a:latin typeface="avenirregular"/>
              </a:rPr>
              <a:t>, which includes regular meetings with school leaders or facility staff.</a:t>
            </a:r>
          </a:p>
          <a:p>
            <a:endParaRPr lang="en-US"/>
          </a:p>
        </p:txBody>
      </p:sp>
      <p:sp>
        <p:nvSpPr>
          <p:cNvPr id="4" name="Slide Number Placeholder 3"/>
          <p:cNvSpPr>
            <a:spLocks noGrp="1"/>
          </p:cNvSpPr>
          <p:nvPr>
            <p:ph type="sldNum" sz="quarter" idx="5"/>
          </p:nvPr>
        </p:nvSpPr>
        <p:spPr/>
        <p:txBody>
          <a:bodyPr/>
          <a:lstStyle/>
          <a:p>
            <a:fld id="{73CDA4FC-1BDD-42E0-982C-DEAB35F2FD59}" type="slidenum">
              <a:rPr lang="en-US" smtClean="0"/>
              <a:t>24</a:t>
            </a:fld>
            <a:endParaRPr lang="en-US"/>
          </a:p>
        </p:txBody>
      </p:sp>
    </p:spTree>
    <p:extLst>
      <p:ext uri="{BB962C8B-B14F-4D97-AF65-F5344CB8AC3E}">
        <p14:creationId xmlns:p14="http://schemas.microsoft.com/office/powerpoint/2010/main" val="3288950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BB570A8-8C15-4CB4-8DAF-6B5E5980BDC1}" type="slidenum">
              <a:rPr lang="en-US"/>
              <a:pPr/>
              <a:t>25</a:t>
            </a:fld>
            <a:endParaRPr lang="en-US"/>
          </a:p>
        </p:txBody>
      </p:sp>
      <p:sp>
        <p:nvSpPr>
          <p:cNvPr id="70659"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pPr eaLnBrk="1" hangingPunct="1"/>
            <a:r>
              <a:rPr lang="en-US" baseline="0" dirty="0"/>
              <a:t>Remember, we can make a difference through K-Kids </a:t>
            </a:r>
            <a:r>
              <a:rPr lang="en-US" baseline="0"/>
              <a:t>and Builders Club. </a:t>
            </a:r>
            <a:endParaRPr lang="en-US" baseline="0" dirty="0"/>
          </a:p>
          <a:p>
            <a:pPr eaLnBrk="1" hangingPunct="1"/>
            <a:endParaRPr lang="en-US" baseline="0" dirty="0"/>
          </a:p>
          <a:p>
            <a:pPr eaLnBrk="1" hangingPunct="1"/>
            <a:r>
              <a:rPr lang="en-US" baseline="0" dirty="0"/>
              <a:t>Thank you. </a:t>
            </a:r>
          </a:p>
          <a:p>
            <a:pPr marL="799883" lvl="1" indent="-457076">
              <a:defRPr/>
            </a:pPr>
            <a:endParaRPr lang="en-US" dirty="0"/>
          </a:p>
          <a:p>
            <a:pPr marL="799883" lvl="1" indent="-457076">
              <a:buFontTx/>
              <a:buAutoNum type="arabicPeriod"/>
              <a:defRPr/>
            </a:pPr>
            <a:endParaRPr lang="en-US" dirty="0">
              <a:solidFill>
                <a:srgbClr val="E5CE8F"/>
              </a:solidFill>
              <a:effectLst>
                <a:outerShdw blurRad="38100" dist="38100" dir="2700000" algn="tl">
                  <a:srgbClr val="000000"/>
                </a:outerShdw>
              </a:effectLst>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buFont typeface="Arial" panose="020B0604020202020204" pitchFamily="34" charset="0"/>
              <a:buNone/>
            </a:pPr>
            <a:r>
              <a:rPr lang="en-US" sz="1300" dirty="0"/>
              <a:t>Kiwanis’ Service Leadership Programs are unique.</a:t>
            </a:r>
            <a:br>
              <a:rPr lang="en-US" sz="1300" dirty="0"/>
            </a:br>
            <a:r>
              <a:rPr lang="en-US" sz="1200" dirty="0">
                <a:latin typeface="+mn-lt"/>
              </a:rPr>
              <a:t>Programs for all ages. </a:t>
            </a:r>
          </a:p>
          <a:p>
            <a:pPr>
              <a:buFont typeface="Arial" panose="020B0604020202020204" pitchFamily="34" charset="0"/>
              <a:buChar char="•"/>
            </a:pPr>
            <a:r>
              <a:rPr lang="en-US" sz="1200" dirty="0">
                <a:solidFill>
                  <a:srgbClr val="0070C0"/>
                </a:solidFill>
                <a:latin typeface="+mn-lt"/>
              </a:rPr>
              <a:t>Designed to equip members with skills they can use throughout their lives.</a:t>
            </a:r>
          </a:p>
          <a:p>
            <a:pPr>
              <a:buFont typeface="Arial" panose="020B0604020202020204" pitchFamily="34" charset="0"/>
              <a:buChar char="•"/>
            </a:pPr>
            <a:r>
              <a:rPr lang="en-US" sz="1200" dirty="0">
                <a:latin typeface="+mn-lt"/>
              </a:rPr>
              <a:t>Use proven social and emotional learning techniques.</a:t>
            </a:r>
          </a:p>
          <a:p>
            <a:pPr>
              <a:buFont typeface="Arial" panose="020B0604020202020204" pitchFamily="34" charset="0"/>
              <a:buChar char="•"/>
            </a:pPr>
            <a:r>
              <a:rPr lang="en-US" sz="1200" dirty="0">
                <a:solidFill>
                  <a:srgbClr val="0070C0"/>
                </a:solidFill>
                <a:latin typeface="+mn-lt"/>
              </a:rPr>
              <a:t>Develop a heart to serve, answer the call to lead and summon the courage to engage.</a:t>
            </a:r>
          </a:p>
          <a:p>
            <a:pPr rtl="0"/>
            <a:endParaRPr lang="en-US"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B594F8-A832-48C0-9A88-2500FD00200E}"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Everyone can be a hero. Especially when we all work together in a community service club to help others and make a difference. Let’s take a look at the amazing Service Club Experience.</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B594F8-A832-48C0-9A88-2500FD00200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baseline="0" dirty="0"/>
              <a:t>Where young leaders learn to help others</a:t>
            </a:r>
          </a:p>
          <a:p>
            <a:endParaRPr lang="en-US" baseline="0" dirty="0"/>
          </a:p>
          <a:p>
            <a:r>
              <a:rPr lang="en-US" baseline="0" dirty="0"/>
              <a:t>In ways large and small, K-Kids change the world around them and, in the process, transform themselves. Students lead the club, plan activities, participate in community service projects, celebrate their successes and develop empathy, self-confidence and compassion along the way. Through service to others they begin to understand the impact they can have on their school, their community and their world. </a:t>
            </a:r>
          </a:p>
          <a:p>
            <a:endParaRPr lang="en-US" baseline="0" dirty="0"/>
          </a:p>
          <a:p>
            <a:endParaRPr lang="en-US" baseline="0" dirty="0"/>
          </a:p>
          <a:p>
            <a:endParaRPr lang="en-US" baseline="0" dirty="0"/>
          </a:p>
          <a:p>
            <a:endParaRPr lang="en-US" baseline="0"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B594F8-A832-48C0-9A88-2500FD00200E}"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baseline="0" dirty="0"/>
          </a:p>
          <a:p>
            <a:r>
              <a:rPr lang="en-US" b="1" baseline="0" dirty="0"/>
              <a:t>Building self-esteem at a pivotal age</a:t>
            </a:r>
          </a:p>
          <a:p>
            <a:endParaRPr lang="en-US" baseline="0" dirty="0"/>
          </a:p>
          <a:p>
            <a:r>
              <a:rPr lang="en-US" baseline="0" dirty="0"/>
              <a:t>Builders Club members are discovering who they want to become. Builders Club focuses all their raw potential into service for others – empowering them to be themselves, work together, make plans, set goals and take action. As they participate in club activities and events, students develop important social and emotional skills that help them make smarter decisions and avoid risky behavior. </a:t>
            </a:r>
          </a:p>
          <a:p>
            <a:endParaRPr lang="en-US" baseline="0" dirty="0"/>
          </a:p>
          <a:p>
            <a:endParaRPr lang="en-US" baseline="0" dirty="0"/>
          </a:p>
          <a:p>
            <a:endParaRPr lang="en-US" baseline="0" dirty="0"/>
          </a:p>
          <a:p>
            <a:endParaRPr lang="en-US" baseline="0"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B594F8-A832-48C0-9A88-2500FD00200E}" type="slidenum">
              <a:rPr lang="en-US" smtClean="0"/>
              <a:pPr>
                <a:defRPr/>
              </a:pPr>
              <a:t>6</a:t>
            </a:fld>
            <a:endParaRPr lang="en-US" dirty="0"/>
          </a:p>
        </p:txBody>
      </p:sp>
    </p:spTree>
    <p:extLst>
      <p:ext uri="{BB962C8B-B14F-4D97-AF65-F5344CB8AC3E}">
        <p14:creationId xmlns:p14="http://schemas.microsoft.com/office/powerpoint/2010/main" val="224919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baseline="0" dirty="0"/>
          </a:p>
          <a:p>
            <a:r>
              <a:rPr lang="en-US" b="1" baseline="0" dirty="0"/>
              <a:t>Building self-esteem at a pivotal age</a:t>
            </a:r>
          </a:p>
          <a:p>
            <a:endParaRPr lang="en-US" baseline="0" dirty="0"/>
          </a:p>
          <a:p>
            <a:r>
              <a:rPr lang="en-US" baseline="0" dirty="0"/>
              <a:t>Builders Club members are discovering who they want to become. Builders Club focuses all their raw potential into service for others – empowering them to be themselves, work together, make plans, set goals and take action. As they participate in club activities and events, students develop important social and emotional skills that help them make smarter decisions and avoid risky behavior. </a:t>
            </a:r>
          </a:p>
          <a:p>
            <a:endParaRPr lang="en-US" baseline="0" dirty="0"/>
          </a:p>
          <a:p>
            <a:endParaRPr lang="en-US" baseline="0" dirty="0"/>
          </a:p>
          <a:p>
            <a:endParaRPr lang="en-US" baseline="0" dirty="0"/>
          </a:p>
          <a:p>
            <a:endParaRPr lang="en-US" baseline="0"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B594F8-A832-48C0-9A88-2500FD00200E}" type="slidenum">
              <a:rPr lang="en-US" smtClean="0"/>
              <a:pPr>
                <a:defRPr/>
              </a:pPr>
              <a:t>7</a:t>
            </a:fld>
            <a:endParaRPr lang="en-US" dirty="0"/>
          </a:p>
        </p:txBody>
      </p:sp>
    </p:spTree>
    <p:extLst>
      <p:ext uri="{BB962C8B-B14F-4D97-AF65-F5344CB8AC3E}">
        <p14:creationId xmlns:p14="http://schemas.microsoft.com/office/powerpoint/2010/main" val="276355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dirty="0">
                <a:solidFill>
                  <a:schemeClr val="tx1"/>
                </a:solidFill>
                <a:latin typeface="+mn-lt"/>
                <a:ea typeface="+mn-ea"/>
                <a:cs typeface="+mn-cs"/>
              </a:rPr>
              <a:t>Support to advisors</a:t>
            </a:r>
          </a:p>
          <a:p>
            <a:endParaRPr lang="en-US" sz="1200" b="0" i="0" u="none" strike="noStrike" kern="1200" dirty="0">
              <a:solidFill>
                <a:schemeClr val="tx1"/>
              </a:solidFill>
              <a:latin typeface="+mn-lt"/>
              <a:ea typeface="+mn-ea"/>
              <a:cs typeface="+mn-cs"/>
            </a:endParaRPr>
          </a:p>
          <a:p>
            <a:r>
              <a:rPr lang="en-US" sz="1200" b="0" i="0" u="none" strike="noStrike" kern="1200" dirty="0">
                <a:solidFill>
                  <a:schemeClr val="tx1"/>
                </a:solidFill>
                <a:latin typeface="+mn-lt"/>
                <a:ea typeface="+mn-ea"/>
                <a:cs typeface="+mn-cs"/>
              </a:rPr>
              <a:t>An </a:t>
            </a:r>
            <a:r>
              <a:rPr lang="en-US" sz="1200" b="0" i="1" u="none" strike="noStrike" kern="1200" dirty="0">
                <a:solidFill>
                  <a:schemeClr val="tx1"/>
                </a:solidFill>
                <a:latin typeface="+mn-lt"/>
                <a:ea typeface="+mn-ea"/>
                <a:cs typeface="+mn-cs"/>
              </a:rPr>
              <a:t>international</a:t>
            </a:r>
            <a:r>
              <a:rPr lang="en-US" sz="1200" b="0" i="0" u="none" strike="noStrike" kern="1200" dirty="0">
                <a:solidFill>
                  <a:schemeClr val="tx1"/>
                </a:solidFill>
                <a:latin typeface="+mn-lt"/>
                <a:ea typeface="+mn-ea"/>
                <a:cs typeface="+mn-cs"/>
              </a:rPr>
              <a:t> resource is the Kiwanis International Office, located in Indianapolis, Indiana. Staff members produce literature</a:t>
            </a:r>
            <a:r>
              <a:rPr lang="en-US" sz="1200" b="0" i="0" u="none" strike="noStrike" kern="1200" baseline="0" dirty="0">
                <a:solidFill>
                  <a:schemeClr val="tx1"/>
                </a:solidFill>
                <a:latin typeface="+mn-lt"/>
                <a:ea typeface="+mn-ea"/>
                <a:cs typeface="+mn-cs"/>
              </a:rPr>
              <a:t> and publications, create online advisor education, manage social media for the Kiwanis family, and more.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key resource is the K-Kids  and Builders Club program kit provided each year to assist club advisors in guiding club members through the year.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Items included in the program kit include: </a:t>
            </a:r>
            <a:r>
              <a:rPr lang="en-US" sz="1200" b="0" i="0" u="none" strike="noStrike" kern="1200" baseline="0" dirty="0">
                <a:solidFill>
                  <a:schemeClr val="tx1"/>
                </a:solidFill>
                <a:latin typeface="+mn-lt"/>
                <a:ea typeface="+mn-ea"/>
                <a:cs typeface="+mn-cs"/>
              </a:rPr>
              <a:t>Advisor guide, IDEA toolkit for officers, Officer guides, Officer and member pins or buttons, Member handbooks, pledge poster, and contest flier.</a:t>
            </a:r>
            <a:endParaRPr lang="en-US" dirty="0"/>
          </a:p>
        </p:txBody>
      </p:sp>
      <p:sp>
        <p:nvSpPr>
          <p:cNvPr id="4" name="Slide Number Placeholder 3"/>
          <p:cNvSpPr>
            <a:spLocks noGrp="1"/>
          </p:cNvSpPr>
          <p:nvPr>
            <p:ph type="sldNum" sz="quarter" idx="10"/>
          </p:nvPr>
        </p:nvSpPr>
        <p:spPr/>
        <p:txBody>
          <a:bodyPr/>
          <a:lstStyle/>
          <a:p>
            <a:pPr>
              <a:defRPr/>
            </a:pPr>
            <a:fld id="{D2E4AA15-E6F1-46F2-8CA9-21716417BC4D}" type="slidenum">
              <a:rPr lang="en-US" smtClean="0"/>
              <a:pPr>
                <a:defRPr/>
              </a:pPr>
              <a:t>8</a:t>
            </a:fld>
            <a:endParaRPr lang="en-US"/>
          </a:p>
        </p:txBody>
      </p:sp>
    </p:spTree>
    <p:extLst>
      <p:ext uri="{BB962C8B-B14F-4D97-AF65-F5344CB8AC3E}">
        <p14:creationId xmlns:p14="http://schemas.microsoft.com/office/powerpoint/2010/main" val="334604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E43161-25D3-4833-9E3D-87706631ECFF}" type="slidenum">
              <a:rPr lang="en-US"/>
              <a:pPr fontAlgn="base">
                <a:spcBef>
                  <a:spcPct val="0"/>
                </a:spcBef>
                <a:spcAft>
                  <a:spcPct val="0"/>
                </a:spcAft>
                <a:defRPr/>
              </a:pPr>
              <a:t>9</a:t>
            </a:fld>
            <a:endParaRPr lang="en-US"/>
          </a:p>
        </p:txBody>
      </p:sp>
      <p:sp>
        <p:nvSpPr>
          <p:cNvPr id="624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24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0" dirty="0"/>
              <a:t>K-Kids and Builders Club officers also receive guides specific to their role in the club. These help to prepare club officers for their leadership role.</a:t>
            </a:r>
            <a:endParaRPr lang="en-US" dirty="0"/>
          </a:p>
        </p:txBody>
      </p:sp>
    </p:spTree>
    <p:extLst>
      <p:ext uri="{BB962C8B-B14F-4D97-AF65-F5344CB8AC3E}">
        <p14:creationId xmlns:p14="http://schemas.microsoft.com/office/powerpoint/2010/main" val="97729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fld id="{0B11620F-E10B-4CFE-A8C1-7C90EF0A5EF2}" type="datetimeFigureOut">
              <a:rPr lang="en-US" smtClean="0"/>
              <a:pPr/>
              <a:t>6/29/2021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09B24-2921-4583-8A44-87EA6141DC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fld id="{0B11620F-E10B-4CFE-A8C1-7C90EF0A5EF2}" type="datetimeFigureOut">
              <a:rPr lang="en-US" smtClean="0"/>
              <a:pPr/>
              <a:t>6/29/2021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09B24-2921-4583-8A44-87EA6141DC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fld id="{0B11620F-E10B-4CFE-A8C1-7C90EF0A5EF2}" type="datetimeFigureOut">
              <a:rPr lang="en-US" smtClean="0"/>
              <a:pPr/>
              <a:t>6/29/2021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09B24-2921-4583-8A44-87EA6141DC1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fld id="{0B11620F-E10B-4CFE-A8C1-7C90EF0A5EF2}" type="datetimeFigureOut">
              <a:rPr lang="en-US" smtClean="0"/>
              <a:pPr/>
              <a:t>6/29/2021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09B24-2921-4583-8A44-87EA6141DC1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ullet Poi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1C2C2-0788-A841-9E5E-AFADB332B31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Shape 22">
            <a:extLst>
              <a:ext uri="{FF2B5EF4-FFF2-40B4-BE49-F238E27FC236}">
                <a16:creationId xmlns:a16="http://schemas.microsoft.com/office/drawing/2014/main" id="{27310137-8EF9-FE45-B869-5294080E2567}"/>
              </a:ext>
            </a:extLst>
          </p:cNvPr>
          <p:cNvSpPr txBox="1">
            <a:spLocks noGrp="1"/>
          </p:cNvSpPr>
          <p:nvPr>
            <p:ph type="body" idx="1"/>
          </p:nvPr>
        </p:nvSpPr>
        <p:spPr>
          <a:xfrm>
            <a:off x="609601" y="1905002"/>
            <a:ext cx="7924802" cy="3784601"/>
          </a:xfrm>
          <a:prstGeom prst="rect">
            <a:avLst/>
          </a:prstGeom>
          <a:noFill/>
          <a:ln>
            <a:noFill/>
          </a:ln>
        </p:spPr>
        <p:txBody>
          <a:bodyPr lIns="91425" tIns="91425" rIns="91425" bIns="91425" anchor="t" anchorCtr="0"/>
          <a:lstStyle>
            <a:lvl1pPr marL="660383" marR="0" lvl="0" indent="-457189"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Shape 24">
            <a:extLst>
              <a:ext uri="{FF2B5EF4-FFF2-40B4-BE49-F238E27FC236}">
                <a16:creationId xmlns:a16="http://schemas.microsoft.com/office/drawing/2014/main" id="{F2C81E3D-234F-2F4A-9459-B7D906A30889}"/>
              </a:ext>
            </a:extLst>
          </p:cNvPr>
          <p:cNvSpPr txBox="1">
            <a:spLocks noGrp="1"/>
          </p:cNvSpPr>
          <p:nvPr>
            <p:ph type="title"/>
          </p:nvPr>
        </p:nvSpPr>
        <p:spPr>
          <a:xfrm>
            <a:off x="609600" y="787402"/>
            <a:ext cx="7924802" cy="846137"/>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2750727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plit Layout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D44D793-D443-7446-BFBE-23C9591D5EF2}"/>
              </a:ext>
            </a:extLst>
          </p:cNvPr>
          <p:cNvSpPr>
            <a:spLocks noGrp="1"/>
          </p:cNvSpPr>
          <p:nvPr>
            <p:ph type="pic" sz="quarter" idx="25"/>
          </p:nvPr>
        </p:nvSpPr>
        <p:spPr>
          <a:xfrm>
            <a:off x="4583242" y="0"/>
            <a:ext cx="4572001" cy="6858000"/>
          </a:xfrm>
          <a:prstGeom prst="rect">
            <a:avLst/>
          </a:prstGeom>
        </p:spPr>
        <p:txBody>
          <a:bodyPr>
            <a:normAutofit/>
          </a:bodyPr>
          <a:lstStyle>
            <a:lvl1pPr algn="ctr">
              <a:defRPr sz="1500"/>
            </a:lvl1pPr>
          </a:lstStyle>
          <a:p>
            <a:r>
              <a:rPr lang="en-US"/>
              <a:t>Click icon to add picture</a:t>
            </a:r>
          </a:p>
        </p:txBody>
      </p:sp>
      <p:sp>
        <p:nvSpPr>
          <p:cNvPr id="6" name="Rectangle 5">
            <a:extLst>
              <a:ext uri="{FF2B5EF4-FFF2-40B4-BE49-F238E27FC236}">
                <a16:creationId xmlns:a16="http://schemas.microsoft.com/office/drawing/2014/main" id="{C78C0D40-4D9D-874E-B79E-61A0927F1F83}"/>
              </a:ext>
            </a:extLst>
          </p:cNvPr>
          <p:cNvSpPr/>
          <p:nvPr userDrawn="1"/>
        </p:nvSpPr>
        <p:spPr>
          <a:xfrm>
            <a:off x="6858000" y="5272040"/>
            <a:ext cx="2383436" cy="8544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BA04BD12-FD8C-E64D-9185-31D043F23E09}"/>
              </a:ext>
            </a:extLst>
          </p:cNvPr>
          <p:cNvPicPr>
            <a:picLocks noChangeAspect="1"/>
          </p:cNvPicPr>
          <p:nvPr userDrawn="1"/>
        </p:nvPicPr>
        <p:blipFill>
          <a:blip r:embed="rId2"/>
          <a:stretch>
            <a:fillRect/>
          </a:stretch>
        </p:blipFill>
        <p:spPr>
          <a:xfrm>
            <a:off x="7057010" y="5539792"/>
            <a:ext cx="1768449" cy="343618"/>
          </a:xfrm>
          <a:prstGeom prst="rect">
            <a:avLst/>
          </a:prstGeom>
        </p:spPr>
      </p:pic>
      <p:sp>
        <p:nvSpPr>
          <p:cNvPr id="10" name="Text Placeholder 17">
            <a:extLst>
              <a:ext uri="{FF2B5EF4-FFF2-40B4-BE49-F238E27FC236}">
                <a16:creationId xmlns:a16="http://schemas.microsoft.com/office/drawing/2014/main" id="{8B318A5E-A51B-D24B-935D-F85984700FD7}"/>
              </a:ext>
            </a:extLst>
          </p:cNvPr>
          <p:cNvSpPr>
            <a:spLocks noGrp="1"/>
          </p:cNvSpPr>
          <p:nvPr>
            <p:ph type="body" sz="quarter" idx="26" hasCustomPrompt="1"/>
          </p:nvPr>
        </p:nvSpPr>
        <p:spPr>
          <a:xfrm>
            <a:off x="498857" y="2109794"/>
            <a:ext cx="3614726" cy="650874"/>
          </a:xfrm>
          <a:prstGeom prst="rect">
            <a:avLst/>
          </a:prstGeom>
        </p:spPr>
        <p:txBody>
          <a:bodyPr>
            <a:noAutofit/>
          </a:bodyPr>
          <a:lstStyle>
            <a:lvl1pPr marL="0" indent="0">
              <a:buNone/>
              <a:defRPr sz="2100">
                <a:solidFill>
                  <a:srgbClr val="00AEEF"/>
                </a:solidFill>
              </a:defRPr>
            </a:lvl1pPr>
          </a:lstStyle>
          <a:p>
            <a:pPr lvl="0"/>
            <a:r>
              <a:rPr lang="en-US"/>
              <a:t>Click to edit subtitle</a:t>
            </a:r>
          </a:p>
        </p:txBody>
      </p:sp>
      <p:sp>
        <p:nvSpPr>
          <p:cNvPr id="11" name="Text Placeholder 2">
            <a:extLst>
              <a:ext uri="{FF2B5EF4-FFF2-40B4-BE49-F238E27FC236}">
                <a16:creationId xmlns:a16="http://schemas.microsoft.com/office/drawing/2014/main" id="{C8C672C1-FFB1-7F47-BE36-00FBD81356CA}"/>
              </a:ext>
            </a:extLst>
          </p:cNvPr>
          <p:cNvSpPr>
            <a:spLocks noGrp="1"/>
          </p:cNvSpPr>
          <p:nvPr>
            <p:ph type="body" idx="1" hasCustomPrompt="1"/>
          </p:nvPr>
        </p:nvSpPr>
        <p:spPr>
          <a:xfrm>
            <a:off x="497804" y="3128963"/>
            <a:ext cx="3614459" cy="2986088"/>
          </a:xfrm>
          <a:prstGeom prst="rect">
            <a:avLst/>
          </a:prstGeom>
        </p:spPr>
        <p:txBody>
          <a:bodyPr>
            <a:noAutofit/>
          </a:bodyPr>
          <a:lstStyle>
            <a:lvl1pPr marL="0" indent="0" algn="l">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copy</a:t>
            </a:r>
          </a:p>
        </p:txBody>
      </p:sp>
      <p:sp>
        <p:nvSpPr>
          <p:cNvPr id="16" name="Title 1">
            <a:extLst>
              <a:ext uri="{FF2B5EF4-FFF2-40B4-BE49-F238E27FC236}">
                <a16:creationId xmlns:a16="http://schemas.microsoft.com/office/drawing/2014/main" id="{98C80E40-73BE-4D48-A808-214BF510E390}"/>
              </a:ext>
            </a:extLst>
          </p:cNvPr>
          <p:cNvSpPr>
            <a:spLocks noGrp="1"/>
          </p:cNvSpPr>
          <p:nvPr>
            <p:ph type="title" hasCustomPrompt="1"/>
          </p:nvPr>
        </p:nvSpPr>
        <p:spPr>
          <a:xfrm>
            <a:off x="497804" y="742950"/>
            <a:ext cx="3614459" cy="1366837"/>
          </a:xfrm>
        </p:spPr>
        <p:txBody>
          <a:bodyPr>
            <a:noAutofit/>
          </a:bodyPr>
          <a:lstStyle>
            <a:lvl1pPr>
              <a:defRPr sz="3000" b="1">
                <a:solidFill>
                  <a:srgbClr val="003366"/>
                </a:solidFill>
              </a:defRPr>
            </a:lvl1pPr>
          </a:lstStyle>
          <a:p>
            <a:r>
              <a:rPr lang="en-US"/>
              <a:t>CLICK TO EDIT MASTER TITLE STYLE</a:t>
            </a:r>
          </a:p>
        </p:txBody>
      </p:sp>
    </p:spTree>
    <p:extLst>
      <p:ext uri="{BB962C8B-B14F-4D97-AF65-F5344CB8AC3E}">
        <p14:creationId xmlns:p14="http://schemas.microsoft.com/office/powerpoint/2010/main" val="1513172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7" name="Rectangle 32"/>
          <p:cNvSpPr>
            <a:spLocks noChangeArrowheads="1"/>
          </p:cNvSpPr>
          <p:nvPr userDrawn="1"/>
        </p:nvSpPr>
        <p:spPr bwMode="auto">
          <a:xfrm>
            <a:off x="0" y="0"/>
            <a:ext cx="9144000" cy="1371600"/>
          </a:xfrm>
          <a:prstGeom prst="rect">
            <a:avLst/>
          </a:prstGeom>
          <a:solidFill>
            <a:srgbClr val="0079C1"/>
          </a:solidFill>
          <a:ln w="9525">
            <a:noFill/>
            <a:miter lim="800000"/>
            <a:headEnd/>
            <a:tailEnd/>
          </a:ln>
          <a:effectLst/>
        </p:spPr>
        <p:txBody>
          <a:bodyPr wrap="none" anchor="ctr"/>
          <a:lstStyle/>
          <a:p>
            <a:pPr algn="l" rtl="0" fontAlgn="base">
              <a:spcBef>
                <a:spcPct val="0"/>
              </a:spcBef>
              <a:spcAft>
                <a:spcPct val="0"/>
              </a:spcAft>
              <a:defRPr/>
            </a:pPr>
            <a:endParaRPr lang="en-US" sz="2400" kern="1200">
              <a:solidFill>
                <a:srgbClr val="000000"/>
              </a:solidFill>
              <a:latin typeface="Times New Roman" charset="0"/>
              <a:ea typeface="+mn-ea"/>
              <a:cs typeface="+mn-cs"/>
            </a:endParaRPr>
          </a:p>
        </p:txBody>
      </p:sp>
      <p:sp>
        <p:nvSpPr>
          <p:cNvPr id="2" name="Title 1"/>
          <p:cNvSpPr>
            <a:spLocks noGrp="1"/>
          </p:cNvSpPr>
          <p:nvPr>
            <p:ph type="title"/>
          </p:nvPr>
        </p:nvSpPr>
        <p:spPr>
          <a:xfrm>
            <a:off x="457200" y="304800"/>
            <a:ext cx="8229600" cy="868362"/>
          </a:xfrm>
        </p:spPr>
        <p:txBody>
          <a:bodyPr/>
          <a:lstStyle>
            <a:lvl1pPr algn="l">
              <a:defRPr/>
            </a:lvl1pPr>
          </a:lstStyle>
          <a:p>
            <a:r>
              <a:rPr lang="en-US" dirty="0"/>
              <a:t>Click to edit Master title</a:t>
            </a:r>
          </a:p>
        </p:txBody>
      </p:sp>
      <p:sp>
        <p:nvSpPr>
          <p:cNvPr id="3" name="Content Placeholder 2"/>
          <p:cNvSpPr>
            <a:spLocks noGrp="1"/>
          </p:cNvSpPr>
          <p:nvPr>
            <p:ph idx="1"/>
          </p:nvPr>
        </p:nvSpPr>
        <p:spPr>
          <a:xfrm>
            <a:off x="457200" y="1905000"/>
            <a:ext cx="8229600" cy="4572000"/>
          </a:xfrm>
        </p:spPr>
        <p:txBody>
          <a:bodyPr>
            <a:normAutofit/>
          </a:bodyPr>
          <a:lstStyle>
            <a:lvl1pPr>
              <a:spcBef>
                <a:spcPts val="600"/>
              </a:spcBef>
              <a:spcAft>
                <a:spcPts val="600"/>
              </a:spcAft>
              <a:buFont typeface="Wingdings" pitchFamily="2" charset="2"/>
              <a:buChar char="§"/>
              <a:defRPr sz="2800"/>
            </a:lvl1pPr>
            <a:lvl2pPr>
              <a:spcBef>
                <a:spcPts val="600"/>
              </a:spcBef>
              <a:spcAft>
                <a:spcPts val="600"/>
              </a:spcAft>
              <a:defRPr sz="2400"/>
            </a:lvl2pPr>
            <a:lvl3pPr>
              <a:spcBef>
                <a:spcPts val="600"/>
              </a:spcBef>
              <a:spcAft>
                <a:spcPts val="600"/>
              </a:spcAft>
              <a:defRPr sz="2000"/>
            </a:lvl3pPr>
            <a:lvl4pPr>
              <a:spcBef>
                <a:spcPts val="600"/>
              </a:spcBef>
              <a:spcAft>
                <a:spcPts val="600"/>
              </a:spcAft>
              <a:defRPr sz="1800"/>
            </a:lvl4pPr>
            <a:lvl5pPr>
              <a:spcBef>
                <a:spcPts val="600"/>
              </a:spcBef>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rot="5400000">
            <a:off x="4356100" y="-3136900"/>
            <a:ext cx="431800" cy="9144000"/>
          </a:xfrm>
          <a:prstGeom prst="rect">
            <a:avLst/>
          </a:prstGeom>
          <a:solidFill>
            <a:srgbClr val="92BE5E"/>
          </a:solidFill>
          <a:ln>
            <a:solidFill>
              <a:srgbClr val="92B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P:\Sponsored Programs Public File\Growth\Graphics and photos\Kiwanis wordmark.bmp"/>
          <p:cNvPicPr>
            <a:picLocks noChangeAspect="1" noChangeArrowheads="1"/>
          </p:cNvPicPr>
          <p:nvPr userDrawn="1"/>
        </p:nvPicPr>
        <p:blipFill>
          <a:blip r:embed="rId2" cstate="print"/>
          <a:srcRect/>
          <a:stretch>
            <a:fillRect/>
          </a:stretch>
        </p:blipFill>
        <p:spPr bwMode="auto">
          <a:xfrm>
            <a:off x="7315200" y="6248400"/>
            <a:ext cx="1485900" cy="3714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924800" cy="868362"/>
          </a:xfrm>
        </p:spPr>
        <p:txBody>
          <a:bodyPr>
            <a:noAutofit/>
          </a:bodyPr>
          <a:lstStyle>
            <a:lvl1pPr algn="l">
              <a:defRPr sz="3400">
                <a:solidFill>
                  <a:schemeClr val="bg1"/>
                </a:solidFill>
                <a:latin typeface="Verdana-Bold"/>
              </a:defRPr>
            </a:lvl1pPr>
          </a:lstStyle>
          <a:p>
            <a:r>
              <a:rPr lang="en-US" dirty="0"/>
              <a:t>Click to edit Master title</a:t>
            </a:r>
          </a:p>
        </p:txBody>
      </p:sp>
      <p:sp>
        <p:nvSpPr>
          <p:cNvPr id="3" name="Content Placeholder 2"/>
          <p:cNvSpPr>
            <a:spLocks noGrp="1"/>
          </p:cNvSpPr>
          <p:nvPr>
            <p:ph idx="1"/>
          </p:nvPr>
        </p:nvSpPr>
        <p:spPr>
          <a:xfrm>
            <a:off x="914400" y="1752600"/>
            <a:ext cx="7924800" cy="4373563"/>
          </a:xfrm>
        </p:spPr>
        <p:txBody>
          <a:bodyPr>
            <a:normAutofit/>
          </a:bodyPr>
          <a:lstStyle>
            <a:lvl1pPr>
              <a:spcBef>
                <a:spcPts val="600"/>
              </a:spcBef>
              <a:spcAft>
                <a:spcPts val="600"/>
              </a:spcAft>
              <a:buFont typeface="Wingdings" pitchFamily="2" charset="2"/>
              <a:buChar char="§"/>
              <a:defRPr sz="2800"/>
            </a:lvl1pPr>
            <a:lvl2pPr>
              <a:spcBef>
                <a:spcPts val="600"/>
              </a:spcBef>
              <a:spcAft>
                <a:spcPts val="600"/>
              </a:spcAft>
              <a:defRPr sz="2400"/>
            </a:lvl2pPr>
            <a:lvl3pPr>
              <a:spcBef>
                <a:spcPts val="600"/>
              </a:spcBef>
              <a:spcAft>
                <a:spcPts val="600"/>
              </a:spcAft>
              <a:defRPr sz="2000"/>
            </a:lvl3pPr>
            <a:lvl4pPr>
              <a:spcBef>
                <a:spcPts val="600"/>
              </a:spcBef>
              <a:spcAft>
                <a:spcPts val="600"/>
              </a:spcAft>
              <a:defRPr sz="1800"/>
            </a:lvl4pPr>
            <a:lvl5pPr>
              <a:spcBef>
                <a:spcPts val="600"/>
              </a:spcBef>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fld id="{0B11620F-E10B-4CFE-A8C1-7C90EF0A5EF2}" type="datetimeFigureOut">
              <a:rPr lang="en-US" smtClean="0"/>
              <a:pPr/>
              <a:t>6/29/2021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09B24-2921-4583-8A44-87EA6141DC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fld id="{0B11620F-E10B-4CFE-A8C1-7C90EF0A5EF2}" type="datetimeFigureOut">
              <a:rPr lang="en-US" smtClean="0"/>
              <a:pPr/>
              <a:t>6/29/2021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09B24-2921-4583-8A44-87EA6141DC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24600"/>
            <a:ext cx="2133600" cy="365125"/>
          </a:xfrm>
          <a:prstGeom prst="rect">
            <a:avLst/>
          </a:prstGeom>
        </p:spPr>
        <p:txBody>
          <a:bodyPr/>
          <a:lstStyle/>
          <a:p>
            <a:fld id="{0B11620F-E10B-4CFE-A8C1-7C90EF0A5EF2}" type="datetimeFigureOut">
              <a:rPr lang="en-US" smtClean="0"/>
              <a:pPr/>
              <a:t>6/29/2021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509B24-2921-4583-8A44-87EA6141DC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24600"/>
            <a:ext cx="2133600" cy="365125"/>
          </a:xfrm>
          <a:prstGeom prst="rect">
            <a:avLst/>
          </a:prstGeom>
        </p:spPr>
        <p:txBody>
          <a:bodyPr/>
          <a:lstStyle/>
          <a:p>
            <a:fld id="{0B11620F-E10B-4CFE-A8C1-7C90EF0A5EF2}" type="datetimeFigureOut">
              <a:rPr lang="en-US" smtClean="0"/>
              <a:pPr/>
              <a:t>6/29/2021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509B24-2921-4583-8A44-87EA6141DC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fld id="{0B11620F-E10B-4CFE-A8C1-7C90EF0A5EF2}" type="datetimeFigureOut">
              <a:rPr lang="en-US" smtClean="0"/>
              <a:pPr/>
              <a:t>6/29/2021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509B24-2921-4583-8A44-87EA6141DC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fld id="{0B11620F-E10B-4CFE-A8C1-7C90EF0A5EF2}" type="datetimeFigureOut">
              <a:rPr lang="en-US" smtClean="0"/>
              <a:pPr/>
              <a:t>6/29/2021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09B24-2921-4583-8A44-87EA6141DC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2"/>
          <p:cNvSpPr>
            <a:spLocks noChangeArrowheads="1"/>
          </p:cNvSpPr>
          <p:nvPr userDrawn="1"/>
        </p:nvSpPr>
        <p:spPr bwMode="auto">
          <a:xfrm>
            <a:off x="0" y="0"/>
            <a:ext cx="9144000" cy="1371600"/>
          </a:xfrm>
          <a:prstGeom prst="rect">
            <a:avLst/>
          </a:prstGeom>
          <a:solidFill>
            <a:srgbClr val="0079C1"/>
          </a:solidFill>
          <a:ln w="9525">
            <a:noFill/>
            <a:miter lim="800000"/>
            <a:headEnd/>
            <a:tailEnd/>
          </a:ln>
          <a:effectLst/>
        </p:spPr>
        <p:txBody>
          <a:bodyPr wrap="none" anchor="ctr"/>
          <a:lstStyle/>
          <a:p>
            <a:pPr algn="l" rtl="0" fontAlgn="base">
              <a:spcBef>
                <a:spcPct val="0"/>
              </a:spcBef>
              <a:spcAft>
                <a:spcPct val="0"/>
              </a:spcAft>
              <a:defRPr/>
            </a:pPr>
            <a:endParaRPr lang="en-US" sz="2400" kern="1200">
              <a:solidFill>
                <a:srgbClr val="000000"/>
              </a:solidFill>
              <a:latin typeface="Times New Roman" charset="0"/>
              <a:ea typeface="+mn-ea"/>
              <a:cs typeface="+mn-cs"/>
            </a:endParaRPr>
          </a:p>
        </p:txBody>
      </p:sp>
      <p:sp>
        <p:nvSpPr>
          <p:cNvPr id="2" name="Title Placeholder 1"/>
          <p:cNvSpPr>
            <a:spLocks noGrp="1"/>
          </p:cNvSpPr>
          <p:nvPr>
            <p:ph type="title"/>
          </p:nvPr>
        </p:nvSpPr>
        <p:spPr>
          <a:xfrm>
            <a:off x="457200" y="304800"/>
            <a:ext cx="8382000" cy="868362"/>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752600"/>
            <a:ext cx="8382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rot="5400000">
            <a:off x="4356100" y="-3136900"/>
            <a:ext cx="431800" cy="9144000"/>
          </a:xfrm>
          <a:prstGeom prst="rect">
            <a:avLst/>
          </a:prstGeom>
          <a:solidFill>
            <a:srgbClr val="92BE5E"/>
          </a:solidFill>
          <a:ln>
            <a:solidFill>
              <a:srgbClr val="92B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8" name="Picture 2" descr="P:\Sponsored Programs Public File\Growth\Graphics and photos\Kiwanis wordmark.bmp"/>
          <p:cNvPicPr>
            <a:picLocks noChangeAspect="1" noChangeArrowheads="1"/>
          </p:cNvPicPr>
          <p:nvPr userDrawn="1"/>
        </p:nvPicPr>
        <p:blipFill>
          <a:blip r:embed="rId16" cstate="print"/>
          <a:srcRect/>
          <a:stretch>
            <a:fillRect/>
          </a:stretch>
        </p:blipFill>
        <p:spPr bwMode="auto">
          <a:xfrm>
            <a:off x="7315200" y="6248400"/>
            <a:ext cx="1485900" cy="3714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4" r:id="rId13"/>
    <p:sldLayoutId id="2147483675" r:id="rId14"/>
  </p:sldLayoutIdLst>
  <p:txStyles>
    <p:titleStyle>
      <a:lvl1pPr algn="l" defTabSz="914400" rtl="0" eaLnBrk="1" latinLnBrk="0" hangingPunct="1">
        <a:spcBef>
          <a:spcPct val="0"/>
        </a:spcBef>
        <a:buNone/>
        <a:defRPr sz="3900" b="1" kern="1200">
          <a:solidFill>
            <a:schemeClr val="bg1"/>
          </a:solidFill>
          <a:latin typeface="Verdana" pitchFamily="34" charset="0"/>
          <a:ea typeface="+mj-ea"/>
          <a:cs typeface="+mj-cs"/>
        </a:defRPr>
      </a:lvl1pPr>
    </p:titleStyle>
    <p:bodyStyle>
      <a:lvl1pPr marL="342900" indent="-342900" algn="l" defTabSz="914400" rtl="0" eaLnBrk="1" latinLnBrk="0" hangingPunct="1">
        <a:spcBef>
          <a:spcPct val="20000"/>
        </a:spcBef>
        <a:buSzPct val="85000"/>
        <a:buFont typeface="Wingdings 2" pitchFamily="18" charset="2"/>
        <a:buChar char=""/>
        <a:defRPr sz="3200" kern="1200">
          <a:solidFill>
            <a:schemeClr val="tx1"/>
          </a:solidFill>
          <a:latin typeface="Palatino Linotype"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0.jpe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4.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p:spPr>
        <p:txBody>
          <a:bodyPr anchor="b">
            <a:normAutofit/>
            <a:scene3d>
              <a:camera prst="orthographicFront"/>
              <a:lightRig rig="soft" dir="t">
                <a:rot lat="0" lon="0" rev="2400000"/>
              </a:lightRig>
            </a:scene3d>
            <a:sp3d>
              <a:bevelT w="19050" h="12700"/>
            </a:sp3d>
          </a:bodyPr>
          <a:lstStyle/>
          <a:p>
            <a:pPr marL="54864" algn="ctr" fontAlgn="auto">
              <a:spcAft>
                <a:spcPts val="0"/>
              </a:spcAft>
              <a:defRPr/>
            </a:pPr>
            <a:endParaRPr lang="en-US" sz="4400" dirty="0">
              <a:solidFill>
                <a:schemeClr val="bg1"/>
              </a:solidFill>
              <a:effectLst>
                <a:outerShdw blurRad="38100" dist="25500" dir="5400000" algn="tl" rotWithShape="0">
                  <a:srgbClr val="000000">
                    <a:satMod val="180000"/>
                    <a:alpha val="75000"/>
                  </a:srgbClr>
                </a:outerShdw>
              </a:effectLst>
              <a:latin typeface="+mj-lt"/>
              <a:ea typeface="+mj-ea"/>
              <a:cs typeface="+mj-cs"/>
            </a:endParaRPr>
          </a:p>
        </p:txBody>
      </p:sp>
      <p:sp>
        <p:nvSpPr>
          <p:cNvPr id="7" name="Title 6"/>
          <p:cNvSpPr>
            <a:spLocks noGrp="1"/>
          </p:cNvSpPr>
          <p:nvPr>
            <p:ph type="title"/>
          </p:nvPr>
        </p:nvSpPr>
        <p:spPr>
          <a:xfrm>
            <a:off x="457200" y="152400"/>
            <a:ext cx="8229600" cy="868362"/>
          </a:xfrm>
        </p:spPr>
        <p:txBody>
          <a:bodyPr>
            <a:noAutofit/>
          </a:bodyPr>
          <a:lstStyle/>
          <a:p>
            <a:pPr algn="ctr"/>
            <a:r>
              <a:rPr lang="en-US" sz="6600" dirty="0"/>
              <a:t>Kiwanis</a:t>
            </a:r>
          </a:p>
        </p:txBody>
      </p:sp>
      <p:sp>
        <p:nvSpPr>
          <p:cNvPr id="6" name="TextBox 5"/>
          <p:cNvSpPr txBox="1"/>
          <p:nvPr/>
        </p:nvSpPr>
        <p:spPr>
          <a:xfrm>
            <a:off x="0" y="1219200"/>
            <a:ext cx="9144000" cy="769441"/>
          </a:xfrm>
          <a:prstGeom prst="rect">
            <a:avLst/>
          </a:prstGeom>
          <a:solidFill>
            <a:srgbClr val="92BE5E"/>
          </a:solidFill>
        </p:spPr>
        <p:txBody>
          <a:bodyPr wrap="square" rtlCol="0">
            <a:spAutoFit/>
          </a:bodyPr>
          <a:lstStyle/>
          <a:p>
            <a:pPr algn="ctr"/>
            <a:r>
              <a:rPr lang="en-US" sz="4400" b="1" dirty="0"/>
              <a:t>K-Kids and Builders Club Programs</a:t>
            </a:r>
          </a:p>
        </p:txBody>
      </p:sp>
      <p:sp>
        <p:nvSpPr>
          <p:cNvPr id="8" name="Rectangle 7"/>
          <p:cNvSpPr/>
          <p:nvPr/>
        </p:nvSpPr>
        <p:spPr>
          <a:xfrm>
            <a:off x="7086600" y="59436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59436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H Postcard picture_kid smiling.png"/>
          <p:cNvPicPr>
            <a:picLocks noChangeAspect="1"/>
          </p:cNvPicPr>
          <p:nvPr/>
        </p:nvPicPr>
        <p:blipFill>
          <a:blip r:embed="rId4" cstate="print"/>
          <a:stretch>
            <a:fillRect/>
          </a:stretch>
        </p:blipFill>
        <p:spPr>
          <a:xfrm>
            <a:off x="-41018" y="1981200"/>
            <a:ext cx="9185018" cy="5562600"/>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775968-F1A2-4236-AD2B-3A0F77AB9D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489" y="-457200"/>
            <a:ext cx="6727022" cy="8408778"/>
          </a:xfrm>
          <a:prstGeom prst="rect">
            <a:avLst/>
          </a:prstGeom>
        </p:spPr>
      </p:pic>
      <p:sp>
        <p:nvSpPr>
          <p:cNvPr id="2" name="TextBox 1">
            <a:extLst>
              <a:ext uri="{FF2B5EF4-FFF2-40B4-BE49-F238E27FC236}">
                <a16:creationId xmlns:a16="http://schemas.microsoft.com/office/drawing/2014/main" id="{2B19967A-0AB0-438E-A830-F88E57DFAC78}"/>
              </a:ext>
            </a:extLst>
          </p:cNvPr>
          <p:cNvSpPr txBox="1"/>
          <p:nvPr/>
        </p:nvSpPr>
        <p:spPr>
          <a:xfrm rot="21175265">
            <a:off x="5649388" y="2328937"/>
            <a:ext cx="3192967" cy="369332"/>
          </a:xfrm>
          <a:prstGeom prst="rect">
            <a:avLst/>
          </a:prstGeom>
          <a:solidFill>
            <a:srgbClr val="FFFF00"/>
          </a:solidFill>
          <a:ln>
            <a:solidFill>
              <a:schemeClr val="tx1"/>
            </a:solidFill>
          </a:ln>
        </p:spPr>
        <p:txBody>
          <a:bodyPr wrap="square" rtlCol="0">
            <a:spAutoFit/>
          </a:bodyPr>
          <a:lstStyle/>
          <a:p>
            <a:r>
              <a:rPr lang="en-US" b="1" dirty="0"/>
              <a:t>Online Club Officer Resources</a:t>
            </a:r>
          </a:p>
        </p:txBody>
      </p:sp>
    </p:spTree>
    <p:custDataLst>
      <p:tags r:id="rId1"/>
    </p:custDataLst>
    <p:extLst>
      <p:ext uri="{BB962C8B-B14F-4D97-AF65-F5344CB8AC3E}">
        <p14:creationId xmlns:p14="http://schemas.microsoft.com/office/powerpoint/2010/main" val="280095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12"/>
          <p:cNvSpPr>
            <a:spLocks noChangeArrowheads="1"/>
          </p:cNvSpPr>
          <p:nvPr/>
        </p:nvSpPr>
        <p:spPr bwMode="auto">
          <a:xfrm>
            <a:off x="685800" y="2000250"/>
            <a:ext cx="9144000" cy="0"/>
          </a:xfrm>
          <a:prstGeom prst="rect">
            <a:avLst/>
          </a:prstGeom>
          <a:noFill/>
          <a:ln w="9525">
            <a:noFill/>
            <a:miter lim="800000"/>
            <a:headEnd/>
            <a:tailEnd/>
          </a:ln>
        </p:spPr>
        <p:txBody>
          <a:bodyPr>
            <a:spAutoFit/>
          </a:bodyPr>
          <a:lstStyle/>
          <a:p>
            <a:endParaRPr lang="en-US">
              <a:latin typeface="Calibri" pitchFamily="34" charset="0"/>
            </a:endParaRPr>
          </a:p>
        </p:txBody>
      </p:sp>
      <p:pic>
        <p:nvPicPr>
          <p:cNvPr id="3" name="Picture 2">
            <a:extLst>
              <a:ext uri="{FF2B5EF4-FFF2-40B4-BE49-F238E27FC236}">
                <a16:creationId xmlns:a16="http://schemas.microsoft.com/office/drawing/2014/main" id="{E51A09A2-F156-442E-99D6-FCB7FD7780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65867">
            <a:off x="-548412" y="185262"/>
            <a:ext cx="5486400" cy="6858000"/>
          </a:xfrm>
          <a:prstGeom prst="rect">
            <a:avLst/>
          </a:prstGeom>
        </p:spPr>
      </p:pic>
      <p:pic>
        <p:nvPicPr>
          <p:cNvPr id="5" name="Picture 4">
            <a:extLst>
              <a:ext uri="{FF2B5EF4-FFF2-40B4-BE49-F238E27FC236}">
                <a16:creationId xmlns:a16="http://schemas.microsoft.com/office/drawing/2014/main" id="{425B607F-9C35-42F2-9935-96973EA11F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59182">
            <a:off x="4495889" y="318091"/>
            <a:ext cx="5486400" cy="6858000"/>
          </a:xfrm>
          <a:prstGeom prst="rect">
            <a:avLst/>
          </a:prstGeom>
        </p:spPr>
      </p:pic>
      <p:sp>
        <p:nvSpPr>
          <p:cNvPr id="6" name="TextBox 5">
            <a:extLst>
              <a:ext uri="{FF2B5EF4-FFF2-40B4-BE49-F238E27FC236}">
                <a16:creationId xmlns:a16="http://schemas.microsoft.com/office/drawing/2014/main" id="{3C29E82A-3016-4B7B-B2A7-83A117B11C8A}"/>
              </a:ext>
            </a:extLst>
          </p:cNvPr>
          <p:cNvSpPr txBox="1"/>
          <p:nvPr/>
        </p:nvSpPr>
        <p:spPr>
          <a:xfrm>
            <a:off x="3048000" y="324504"/>
            <a:ext cx="3470630" cy="523220"/>
          </a:xfrm>
          <a:prstGeom prst="rect">
            <a:avLst/>
          </a:prstGeom>
          <a:solidFill>
            <a:srgbClr val="FFFF00"/>
          </a:solidFill>
          <a:ln>
            <a:solidFill>
              <a:schemeClr val="tx1"/>
            </a:solidFill>
          </a:ln>
        </p:spPr>
        <p:txBody>
          <a:bodyPr wrap="square" rtlCol="0">
            <a:spAutoFit/>
          </a:bodyPr>
          <a:lstStyle/>
          <a:p>
            <a:r>
              <a:rPr lang="en-US" sz="2800" b="1" dirty="0"/>
              <a:t>Member handbooks</a:t>
            </a:r>
          </a:p>
        </p:txBody>
      </p:sp>
    </p:spTree>
    <p:custDataLst>
      <p:tags r:id="rId1"/>
    </p:custDataLst>
    <p:extLst>
      <p:ext uri="{BB962C8B-B14F-4D97-AF65-F5344CB8AC3E}">
        <p14:creationId xmlns:p14="http://schemas.microsoft.com/office/powerpoint/2010/main" val="31630675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0F080F8E-852D-40BB-AA65-F18AE556FF7E}"/>
              </a:ext>
            </a:extLst>
          </p:cNvPr>
          <p:cNvSpPr txBox="1">
            <a:spLocks/>
          </p:cNvSpPr>
          <p:nvPr/>
        </p:nvSpPr>
        <p:spPr>
          <a:xfrm>
            <a:off x="2057400" y="304800"/>
            <a:ext cx="5625128" cy="59113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Verdana" panose="020B0604030504040204" pitchFamily="34" charset="0"/>
                <a:ea typeface="Verdana" panose="020B0604030504040204" pitchFamily="34" charset="0"/>
                <a:cs typeface="Arial" panose="020B0604020202020204" pitchFamily="34" charset="0"/>
              </a:rPr>
              <a:t>Virtual Meeting Kits</a:t>
            </a:r>
          </a:p>
        </p:txBody>
      </p:sp>
      <p:pic>
        <p:nvPicPr>
          <p:cNvPr id="5" name="Picture 4" descr="A screenshot of a computer&#10;&#10;Description automatically generated with low confidence">
            <a:extLst>
              <a:ext uri="{FF2B5EF4-FFF2-40B4-BE49-F238E27FC236}">
                <a16:creationId xmlns:a16="http://schemas.microsoft.com/office/drawing/2014/main" id="{8AA88363-783B-4211-BAE4-A3C92E3EA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3000"/>
            <a:ext cx="9144000" cy="5918276"/>
          </a:xfrm>
          <a:prstGeom prst="rect">
            <a:avLst/>
          </a:prstGeom>
        </p:spPr>
      </p:pic>
    </p:spTree>
    <p:custDataLst>
      <p:tags r:id="rId1"/>
    </p:custDataLst>
    <p:extLst>
      <p:ext uri="{BB962C8B-B14F-4D97-AF65-F5344CB8AC3E}">
        <p14:creationId xmlns:p14="http://schemas.microsoft.com/office/powerpoint/2010/main" val="236214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228600"/>
            <a:ext cx="8686800" cy="868362"/>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900" b="1" i="0" u="none" strike="noStrike" kern="1200" cap="none" spc="0" normalizeH="0" baseline="0" noProof="0" dirty="0">
                <a:ln>
                  <a:noFill/>
                </a:ln>
                <a:solidFill>
                  <a:schemeClr val="bg1"/>
                </a:solidFill>
                <a:effectLst/>
                <a:uLnTx/>
                <a:uFillTx/>
                <a:latin typeface="Verdana" pitchFamily="34" charset="0"/>
                <a:ea typeface="+mj-ea"/>
                <a:cs typeface="+mj-cs"/>
              </a:rPr>
              <a:t> </a:t>
            </a:r>
            <a:r>
              <a:rPr kumimoji="0" lang="en-US" sz="5400" b="1" i="0" u="none" strike="noStrike" kern="1200" cap="none" spc="0" normalizeH="0" baseline="0" noProof="0" dirty="0">
                <a:ln>
                  <a:noFill/>
                </a:ln>
                <a:solidFill>
                  <a:schemeClr val="bg1"/>
                </a:solidFill>
                <a:effectLst/>
                <a:uLnTx/>
                <a:uFillTx/>
                <a:latin typeface="Verdana" pitchFamily="34" charset="0"/>
                <a:ea typeface="+mj-ea"/>
                <a:cs typeface="+mj-cs"/>
              </a:rPr>
              <a:t> </a:t>
            </a:r>
          </a:p>
        </p:txBody>
      </p:sp>
      <p:sp>
        <p:nvSpPr>
          <p:cNvPr id="5" name="Title 6">
            <a:extLst>
              <a:ext uri="{FF2B5EF4-FFF2-40B4-BE49-F238E27FC236}">
                <a16:creationId xmlns:a16="http://schemas.microsoft.com/office/drawing/2014/main" id="{CBA67D96-817D-49D7-80DE-D4D59876BF5F}"/>
              </a:ext>
            </a:extLst>
          </p:cNvPr>
          <p:cNvSpPr txBox="1">
            <a:spLocks/>
          </p:cNvSpPr>
          <p:nvPr/>
        </p:nvSpPr>
        <p:spPr>
          <a:xfrm>
            <a:off x="228600" y="152400"/>
            <a:ext cx="87630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900" b="1" kern="1200">
                <a:solidFill>
                  <a:schemeClr val="bg1"/>
                </a:solidFill>
                <a:latin typeface="Verdana" pitchFamily="34" charset="0"/>
                <a:ea typeface="+mj-ea"/>
                <a:cs typeface="+mj-cs"/>
              </a:defRPr>
            </a:lvl1pPr>
          </a:lstStyle>
          <a:p>
            <a:pPr algn="ctr"/>
            <a:r>
              <a:rPr lang="en-US" sz="4800" dirty="0"/>
              <a:t>Key Leader</a:t>
            </a:r>
          </a:p>
        </p:txBody>
      </p:sp>
      <p:pic>
        <p:nvPicPr>
          <p:cNvPr id="3" name="Picture 2">
            <a:extLst>
              <a:ext uri="{FF2B5EF4-FFF2-40B4-BE49-F238E27FC236}">
                <a16:creationId xmlns:a16="http://schemas.microsoft.com/office/drawing/2014/main" id="{B87198D7-22F9-4CBA-95AD-7E6DE51E5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862" y="1676400"/>
            <a:ext cx="7906466" cy="5334000"/>
          </a:xfrm>
          <a:prstGeom prst="rect">
            <a:avLst/>
          </a:prstGeom>
        </p:spPr>
      </p:pic>
      <p:pic>
        <p:nvPicPr>
          <p:cNvPr id="10" name="Picture 2" descr="http://www.kiwanis.org/docs/default-source/marketing-and-pr/logos/key-leader-logos/logo_keyleader_stacked_blue_cmyk.jpg?sfvrsn=4">
            <a:extLst>
              <a:ext uri="{FF2B5EF4-FFF2-40B4-BE49-F238E27FC236}">
                <a16:creationId xmlns:a16="http://schemas.microsoft.com/office/drawing/2014/main" id="{5CFBD62F-E60E-4909-8336-3D67EC63C657}"/>
              </a:ext>
            </a:extLst>
          </p:cNvPr>
          <p:cNvPicPr>
            <a:picLocks noChangeAspect="1" noChangeArrowheads="1"/>
          </p:cNvPicPr>
          <p:nvPr/>
        </p:nvPicPr>
        <p:blipFill>
          <a:blip r:embed="rId5" cstate="print"/>
          <a:srcRect/>
          <a:stretch>
            <a:fillRect/>
          </a:stretch>
        </p:blipFill>
        <p:spPr bwMode="auto">
          <a:xfrm>
            <a:off x="228600" y="1905000"/>
            <a:ext cx="2514600" cy="1010113"/>
          </a:xfrm>
          <a:prstGeom prst="rect">
            <a:avLst/>
          </a:prstGeom>
          <a:noFill/>
        </p:spPr>
      </p:pic>
      <p:sp>
        <p:nvSpPr>
          <p:cNvPr id="11" name="Rectangle 10">
            <a:extLst>
              <a:ext uri="{FF2B5EF4-FFF2-40B4-BE49-F238E27FC236}">
                <a16:creationId xmlns:a16="http://schemas.microsoft.com/office/drawing/2014/main" id="{AE42ABCD-F64A-42EF-88E7-039A262FA5BB}"/>
              </a:ext>
            </a:extLst>
          </p:cNvPr>
          <p:cNvSpPr/>
          <p:nvPr/>
        </p:nvSpPr>
        <p:spPr>
          <a:xfrm>
            <a:off x="94531" y="3215319"/>
            <a:ext cx="2857500" cy="830997"/>
          </a:xfrm>
          <a:prstGeom prst="rect">
            <a:avLst/>
          </a:prstGeom>
        </p:spPr>
        <p:txBody>
          <a:bodyPr wrap="square">
            <a:spAutoFit/>
          </a:bodyPr>
          <a:lstStyle/>
          <a:p>
            <a:r>
              <a:rPr lang="en-US" sz="1600" b="1" dirty="0">
                <a:solidFill>
                  <a:schemeClr val="tx2">
                    <a:lumMod val="60000"/>
                    <a:lumOff val="40000"/>
                  </a:schemeClr>
                </a:solidFill>
                <a:latin typeface="Myriad Pro"/>
              </a:rPr>
              <a:t>Secondary/high School</a:t>
            </a:r>
          </a:p>
          <a:p>
            <a:r>
              <a:rPr lang="en-US" sz="1600" b="1" dirty="0">
                <a:solidFill>
                  <a:schemeClr val="tx2">
                    <a:lumMod val="60000"/>
                    <a:lumOff val="40000"/>
                  </a:schemeClr>
                </a:solidFill>
                <a:latin typeface="Myriad Pro"/>
              </a:rPr>
              <a:t>Ages 14-19 </a:t>
            </a:r>
          </a:p>
          <a:p>
            <a:r>
              <a:rPr lang="en-US" sz="1600" b="1" dirty="0">
                <a:solidFill>
                  <a:schemeClr val="tx2">
                    <a:lumMod val="60000"/>
                    <a:lumOff val="40000"/>
                  </a:schemeClr>
                </a:solidFill>
                <a:latin typeface="Myriad Pro"/>
              </a:rPr>
              <a:t>key-leader.org</a:t>
            </a:r>
          </a:p>
        </p:txBody>
      </p:sp>
      <p:sp>
        <p:nvSpPr>
          <p:cNvPr id="13" name="Rectangle 12">
            <a:extLst>
              <a:ext uri="{FF2B5EF4-FFF2-40B4-BE49-F238E27FC236}">
                <a16:creationId xmlns:a16="http://schemas.microsoft.com/office/drawing/2014/main" id="{ABED1980-F03B-4B90-810A-9EB370FF22A0}"/>
              </a:ext>
            </a:extLst>
          </p:cNvPr>
          <p:cNvSpPr/>
          <p:nvPr/>
        </p:nvSpPr>
        <p:spPr>
          <a:xfrm>
            <a:off x="94530" y="4343400"/>
            <a:ext cx="3066331" cy="1938992"/>
          </a:xfrm>
          <a:prstGeom prst="rect">
            <a:avLst/>
          </a:prstGeom>
        </p:spPr>
        <p:txBody>
          <a:bodyPr wrap="square">
            <a:spAutoFit/>
          </a:bodyPr>
          <a:lstStyle/>
          <a:p>
            <a:r>
              <a:rPr lang="en-US" sz="2000" dirty="0">
                <a:latin typeface="Myriad Pro"/>
              </a:rPr>
              <a:t>A weekend leadership experience that incorporates team-building activities, group discussion and personal reflection.</a:t>
            </a:r>
          </a:p>
        </p:txBody>
      </p:sp>
    </p:spTree>
    <p:custDataLst>
      <p:tags r:id="rId1"/>
    </p:custDataLst>
    <p:extLst>
      <p:ext uri="{BB962C8B-B14F-4D97-AF65-F5344CB8AC3E}">
        <p14:creationId xmlns:p14="http://schemas.microsoft.com/office/powerpoint/2010/main" val="28271751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29361C-DD53-4F72-9257-B1BDC89746EF}"/>
              </a:ext>
            </a:extLst>
          </p:cNvPr>
          <p:cNvSpPr>
            <a:spLocks noGrp="1"/>
          </p:cNvSpPr>
          <p:nvPr>
            <p:ph type="title"/>
          </p:nvPr>
        </p:nvSpPr>
        <p:spPr>
          <a:xfrm>
            <a:off x="1981200" y="228600"/>
            <a:ext cx="5486400" cy="868362"/>
          </a:xfrm>
        </p:spPr>
        <p:txBody>
          <a:bodyPr/>
          <a:lstStyle/>
          <a:p>
            <a:r>
              <a:rPr lang="en-US" dirty="0">
                <a:latin typeface="Arial" panose="020B0604020202020204" pitchFamily="34" charset="0"/>
                <a:cs typeface="Arial" panose="020B0604020202020204" pitchFamily="34" charset="0"/>
              </a:rPr>
              <a:t>Virtual Key Leader</a:t>
            </a:r>
          </a:p>
        </p:txBody>
      </p:sp>
      <p:pic>
        <p:nvPicPr>
          <p:cNvPr id="13" name="Graphic 12" descr="Classroom">
            <a:extLst>
              <a:ext uri="{FF2B5EF4-FFF2-40B4-BE49-F238E27FC236}">
                <a16:creationId xmlns:a16="http://schemas.microsoft.com/office/drawing/2014/main" id="{BEC8D0B2-8DDD-4A00-B407-DC4882975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4049" y="2629381"/>
            <a:ext cx="1754783" cy="1754783"/>
          </a:xfrm>
          <a:prstGeom prst="rect">
            <a:avLst/>
          </a:prstGeom>
        </p:spPr>
      </p:pic>
      <p:pic>
        <p:nvPicPr>
          <p:cNvPr id="14" name="Graphic 13" descr="Desk">
            <a:extLst>
              <a:ext uri="{FF2B5EF4-FFF2-40B4-BE49-F238E27FC236}">
                <a16:creationId xmlns:a16="http://schemas.microsoft.com/office/drawing/2014/main" id="{28541B56-6772-4250-9C37-9271F84B5C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68114" y="2629381"/>
            <a:ext cx="1727252" cy="1727252"/>
          </a:xfrm>
          <a:prstGeom prst="rect">
            <a:avLst/>
          </a:prstGeom>
        </p:spPr>
      </p:pic>
      <p:pic>
        <p:nvPicPr>
          <p:cNvPr id="15" name="Graphic 14" descr="Neighborhood">
            <a:extLst>
              <a:ext uri="{FF2B5EF4-FFF2-40B4-BE49-F238E27FC236}">
                <a16:creationId xmlns:a16="http://schemas.microsoft.com/office/drawing/2014/main" id="{BC1C116C-D531-4691-9B0C-3521D0A05F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31434" y="2514600"/>
            <a:ext cx="1663261" cy="1663261"/>
          </a:xfrm>
          <a:prstGeom prst="rect">
            <a:avLst/>
          </a:prstGeom>
        </p:spPr>
      </p:pic>
      <p:pic>
        <p:nvPicPr>
          <p:cNvPr id="16" name="Graphic 15" descr="Advertising">
            <a:extLst>
              <a:ext uri="{FF2B5EF4-FFF2-40B4-BE49-F238E27FC236}">
                <a16:creationId xmlns:a16="http://schemas.microsoft.com/office/drawing/2014/main" id="{F872C6A0-733A-4189-B576-61EFBEEF4C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36677" y="2582252"/>
            <a:ext cx="1663261" cy="1663261"/>
          </a:xfrm>
          <a:prstGeom prst="rect">
            <a:avLst/>
          </a:prstGeom>
        </p:spPr>
      </p:pic>
      <p:sp>
        <p:nvSpPr>
          <p:cNvPr id="17" name="TextBox 16">
            <a:extLst>
              <a:ext uri="{FF2B5EF4-FFF2-40B4-BE49-F238E27FC236}">
                <a16:creationId xmlns:a16="http://schemas.microsoft.com/office/drawing/2014/main" id="{5CEA0465-BFA7-49A9-8F2C-EBB65DB230E3}"/>
              </a:ext>
            </a:extLst>
          </p:cNvPr>
          <p:cNvSpPr txBox="1"/>
          <p:nvPr/>
        </p:nvSpPr>
        <p:spPr>
          <a:xfrm>
            <a:off x="76200" y="4339883"/>
            <a:ext cx="1981200"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Class/</a:t>
            </a:r>
          </a:p>
          <a:p>
            <a:pPr algn="ctr"/>
            <a:r>
              <a:rPr lang="en-US" b="1" dirty="0">
                <a:latin typeface="Arial" panose="020B0604020202020204" pitchFamily="34" charset="0"/>
                <a:cs typeface="Arial" panose="020B0604020202020204" pitchFamily="34" charset="0"/>
              </a:rPr>
              <a:t>Meeting</a:t>
            </a:r>
          </a:p>
        </p:txBody>
      </p:sp>
      <p:sp>
        <p:nvSpPr>
          <p:cNvPr id="18" name="TextBox 17">
            <a:extLst>
              <a:ext uri="{FF2B5EF4-FFF2-40B4-BE49-F238E27FC236}">
                <a16:creationId xmlns:a16="http://schemas.microsoft.com/office/drawing/2014/main" id="{306CF597-2C2F-47FD-A393-F24E2BB2446E}"/>
              </a:ext>
            </a:extLst>
          </p:cNvPr>
          <p:cNvSpPr txBox="1"/>
          <p:nvPr/>
        </p:nvSpPr>
        <p:spPr>
          <a:xfrm>
            <a:off x="2362200" y="4339883"/>
            <a:ext cx="1825283"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Independent</a:t>
            </a:r>
          </a:p>
          <a:p>
            <a:pPr algn="ctr"/>
            <a:r>
              <a:rPr lang="en-US" b="1" dirty="0">
                <a:latin typeface="Arial" panose="020B0604020202020204" pitchFamily="34" charset="0"/>
                <a:cs typeface="Arial" panose="020B0604020202020204" pitchFamily="34" charset="0"/>
              </a:rPr>
              <a:t>Study</a:t>
            </a:r>
          </a:p>
        </p:txBody>
      </p:sp>
      <p:sp>
        <p:nvSpPr>
          <p:cNvPr id="19" name="TextBox 18">
            <a:extLst>
              <a:ext uri="{FF2B5EF4-FFF2-40B4-BE49-F238E27FC236}">
                <a16:creationId xmlns:a16="http://schemas.microsoft.com/office/drawing/2014/main" id="{5C649468-48F5-4122-AFF5-D7DB8A1790C5}"/>
              </a:ext>
            </a:extLst>
          </p:cNvPr>
          <p:cNvSpPr txBox="1"/>
          <p:nvPr/>
        </p:nvSpPr>
        <p:spPr>
          <a:xfrm>
            <a:off x="4343400" y="4314719"/>
            <a:ext cx="2359847"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Family/Community</a:t>
            </a:r>
          </a:p>
          <a:p>
            <a:pPr algn="ctr"/>
            <a:r>
              <a:rPr lang="en-US" b="1" dirty="0">
                <a:latin typeface="Arial" panose="020B0604020202020204" pitchFamily="34" charset="0"/>
                <a:cs typeface="Arial" panose="020B0604020202020204" pitchFamily="34" charset="0"/>
              </a:rPr>
              <a:t>Activity</a:t>
            </a:r>
          </a:p>
        </p:txBody>
      </p:sp>
      <p:sp>
        <p:nvSpPr>
          <p:cNvPr id="20" name="TextBox 19">
            <a:extLst>
              <a:ext uri="{FF2B5EF4-FFF2-40B4-BE49-F238E27FC236}">
                <a16:creationId xmlns:a16="http://schemas.microsoft.com/office/drawing/2014/main" id="{317715C0-A936-4EE6-8F40-64F8A83560B3}"/>
              </a:ext>
            </a:extLst>
          </p:cNvPr>
          <p:cNvSpPr txBox="1"/>
          <p:nvPr/>
        </p:nvSpPr>
        <p:spPr>
          <a:xfrm>
            <a:off x="6649329" y="4314718"/>
            <a:ext cx="2570871"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Promotional/</a:t>
            </a:r>
          </a:p>
          <a:p>
            <a:pPr algn="ctr"/>
            <a:r>
              <a:rPr lang="en-US" b="1" dirty="0">
                <a:latin typeface="Arial" panose="020B0604020202020204" pitchFamily="34" charset="0"/>
                <a:cs typeface="Arial" panose="020B0604020202020204" pitchFamily="34" charset="0"/>
              </a:rPr>
              <a:t>Marketing</a:t>
            </a:r>
          </a:p>
        </p:txBody>
      </p:sp>
    </p:spTree>
    <p:custDataLst>
      <p:tags r:id="rId1"/>
    </p:custDataLst>
    <p:extLst>
      <p:ext uri="{BB962C8B-B14F-4D97-AF65-F5344CB8AC3E}">
        <p14:creationId xmlns:p14="http://schemas.microsoft.com/office/powerpoint/2010/main" val="27543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0F080F8E-852D-40BB-AA65-F18AE556FF7E}"/>
              </a:ext>
            </a:extLst>
          </p:cNvPr>
          <p:cNvSpPr txBox="1">
            <a:spLocks/>
          </p:cNvSpPr>
          <p:nvPr/>
        </p:nvSpPr>
        <p:spPr>
          <a:xfrm>
            <a:off x="342900" y="381000"/>
            <a:ext cx="8458200" cy="59113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Verdana" panose="020B0604030504040204" pitchFamily="34" charset="0"/>
                <a:ea typeface="Verdana" panose="020B0604030504040204" pitchFamily="34" charset="0"/>
                <a:cs typeface="Arial" panose="020B0604020202020204" pitchFamily="34" charset="0"/>
              </a:rPr>
              <a:t>Monthly Advisor E-newsletters</a:t>
            </a:r>
          </a:p>
        </p:txBody>
      </p:sp>
      <p:pic>
        <p:nvPicPr>
          <p:cNvPr id="3" name="Picture 2" descr="Graphical user interface, website&#10;&#10;Description automatically generated">
            <a:extLst>
              <a:ext uri="{FF2B5EF4-FFF2-40B4-BE49-F238E27FC236}">
                <a16:creationId xmlns:a16="http://schemas.microsoft.com/office/drawing/2014/main" id="{9A90531A-3F27-4828-97A4-476804D27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0200"/>
            <a:ext cx="9144000" cy="5657088"/>
          </a:xfrm>
          <a:prstGeom prst="rect">
            <a:avLst/>
          </a:prstGeom>
        </p:spPr>
      </p:pic>
    </p:spTree>
    <p:custDataLst>
      <p:tags r:id="rId1"/>
    </p:custDataLst>
    <p:extLst>
      <p:ext uri="{BB962C8B-B14F-4D97-AF65-F5344CB8AC3E}">
        <p14:creationId xmlns:p14="http://schemas.microsoft.com/office/powerpoint/2010/main" val="653177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een hero.jpg"/>
          <p:cNvPicPr>
            <a:picLocks noChangeAspect="1"/>
          </p:cNvPicPr>
          <p:nvPr/>
        </p:nvPicPr>
        <p:blipFill>
          <a:blip r:embed="rId4" cstate="print"/>
          <a:stretch>
            <a:fillRect/>
          </a:stretch>
        </p:blipFill>
        <p:spPr>
          <a:xfrm>
            <a:off x="539549" y="1676400"/>
            <a:ext cx="8522102" cy="5605649"/>
          </a:xfrm>
          <a:prstGeom prst="rect">
            <a:avLst/>
          </a:prstGeom>
        </p:spPr>
      </p:pic>
      <p:sp>
        <p:nvSpPr>
          <p:cNvPr id="6" name="Title 3"/>
          <p:cNvSpPr txBox="1">
            <a:spLocks/>
          </p:cNvSpPr>
          <p:nvPr/>
        </p:nvSpPr>
        <p:spPr>
          <a:xfrm>
            <a:off x="457200" y="228600"/>
            <a:ext cx="8686800" cy="868362"/>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900" b="1" i="0" u="none" strike="noStrike" kern="1200" cap="none" spc="0" normalizeH="0" baseline="0" noProof="0" dirty="0">
                <a:ln>
                  <a:noFill/>
                </a:ln>
                <a:solidFill>
                  <a:schemeClr val="bg1"/>
                </a:solidFill>
                <a:effectLst/>
                <a:uLnTx/>
                <a:uFillTx/>
                <a:latin typeface="Verdana" pitchFamily="34" charset="0"/>
                <a:ea typeface="+mj-ea"/>
                <a:cs typeface="+mj-cs"/>
              </a:rPr>
              <a:t> </a:t>
            </a:r>
            <a:r>
              <a:rPr kumimoji="0" lang="en-US" sz="5400" b="1" i="0" u="none" strike="noStrike" kern="1200" cap="none" spc="0" normalizeH="0" baseline="0" noProof="0" dirty="0">
                <a:ln>
                  <a:noFill/>
                </a:ln>
                <a:solidFill>
                  <a:schemeClr val="bg1"/>
                </a:solidFill>
                <a:effectLst/>
                <a:uLnTx/>
                <a:uFillTx/>
                <a:latin typeface="Verdana" pitchFamily="34" charset="0"/>
                <a:ea typeface="+mj-ea"/>
                <a:cs typeface="+mj-cs"/>
              </a:rPr>
              <a:t> </a:t>
            </a:r>
          </a:p>
        </p:txBody>
      </p:sp>
      <p:sp>
        <p:nvSpPr>
          <p:cNvPr id="5" name="Title 6">
            <a:extLst>
              <a:ext uri="{FF2B5EF4-FFF2-40B4-BE49-F238E27FC236}">
                <a16:creationId xmlns:a16="http://schemas.microsoft.com/office/drawing/2014/main" id="{CBA67D96-817D-49D7-80DE-D4D59876BF5F}"/>
              </a:ext>
            </a:extLst>
          </p:cNvPr>
          <p:cNvSpPr txBox="1">
            <a:spLocks/>
          </p:cNvSpPr>
          <p:nvPr/>
        </p:nvSpPr>
        <p:spPr>
          <a:xfrm>
            <a:off x="228600" y="152400"/>
            <a:ext cx="87630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900" b="1" kern="1200">
                <a:solidFill>
                  <a:schemeClr val="bg1"/>
                </a:solidFill>
                <a:latin typeface="Verdana" pitchFamily="34" charset="0"/>
                <a:ea typeface="+mj-ea"/>
                <a:cs typeface="+mj-cs"/>
              </a:defRPr>
            </a:lvl1pPr>
          </a:lstStyle>
          <a:p>
            <a:pPr algn="ctr"/>
            <a:r>
              <a:rPr lang="en-US" sz="3600" dirty="0"/>
              <a:t>Youth Mentoring and Recognition Programs</a:t>
            </a:r>
          </a:p>
        </p:txBody>
      </p:sp>
      <p:sp>
        <p:nvSpPr>
          <p:cNvPr id="2" name="TextBox 1">
            <a:extLst>
              <a:ext uri="{FF2B5EF4-FFF2-40B4-BE49-F238E27FC236}">
                <a16:creationId xmlns:a16="http://schemas.microsoft.com/office/drawing/2014/main" id="{56DE37E6-4177-4B86-9341-D3405884E8E6}"/>
              </a:ext>
            </a:extLst>
          </p:cNvPr>
          <p:cNvSpPr txBox="1"/>
          <p:nvPr/>
        </p:nvSpPr>
        <p:spPr>
          <a:xfrm>
            <a:off x="228600" y="1701800"/>
            <a:ext cx="3416300" cy="1569660"/>
          </a:xfrm>
          <a:prstGeom prst="rect">
            <a:avLst/>
          </a:prstGeom>
          <a:noFill/>
        </p:spPr>
        <p:txBody>
          <a:bodyPr wrap="square" rtlCol="0">
            <a:spAutoFit/>
          </a:bodyPr>
          <a:lstStyle/>
          <a:p>
            <a:r>
              <a:rPr lang="en-US" sz="2400" b="1" dirty="0"/>
              <a:t>K-Kids and Builders Club members can lead these programs at any school including their own.</a:t>
            </a:r>
          </a:p>
        </p:txBody>
      </p:sp>
    </p:spTree>
    <p:custDataLst>
      <p:tags r:id="rId1"/>
    </p:custDataLst>
    <p:extLst>
      <p:ext uri="{BB962C8B-B14F-4D97-AF65-F5344CB8AC3E}">
        <p14:creationId xmlns:p14="http://schemas.microsoft.com/office/powerpoint/2010/main" val="17596251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228600"/>
            <a:ext cx="8686800" cy="868362"/>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900" b="1" i="0" u="none" strike="noStrike" kern="1200" cap="none" spc="0" normalizeH="0" baseline="0" noProof="0" dirty="0">
                <a:ln>
                  <a:noFill/>
                </a:ln>
                <a:solidFill>
                  <a:schemeClr val="bg1"/>
                </a:solidFill>
                <a:effectLst/>
                <a:uLnTx/>
                <a:uFillTx/>
                <a:latin typeface="Verdana" pitchFamily="34" charset="0"/>
                <a:ea typeface="+mj-ea"/>
                <a:cs typeface="+mj-cs"/>
              </a:rPr>
              <a:t> </a:t>
            </a:r>
            <a:r>
              <a:rPr kumimoji="0" lang="en-US" sz="5400" b="1" i="0" u="none" strike="noStrike" kern="1200" cap="none" spc="0" normalizeH="0" baseline="0" noProof="0" dirty="0">
                <a:ln>
                  <a:noFill/>
                </a:ln>
                <a:solidFill>
                  <a:schemeClr val="bg1"/>
                </a:solidFill>
                <a:effectLst/>
                <a:uLnTx/>
                <a:uFillTx/>
                <a:latin typeface="Verdana" pitchFamily="34" charset="0"/>
                <a:ea typeface="+mj-ea"/>
                <a:cs typeface="+mj-cs"/>
              </a:rPr>
              <a:t> </a:t>
            </a:r>
          </a:p>
        </p:txBody>
      </p:sp>
      <p:sp>
        <p:nvSpPr>
          <p:cNvPr id="5" name="Title 6">
            <a:extLst>
              <a:ext uri="{FF2B5EF4-FFF2-40B4-BE49-F238E27FC236}">
                <a16:creationId xmlns:a16="http://schemas.microsoft.com/office/drawing/2014/main" id="{CBA67D96-817D-49D7-80DE-D4D59876BF5F}"/>
              </a:ext>
            </a:extLst>
          </p:cNvPr>
          <p:cNvSpPr txBox="1">
            <a:spLocks/>
          </p:cNvSpPr>
          <p:nvPr/>
        </p:nvSpPr>
        <p:spPr>
          <a:xfrm>
            <a:off x="228600" y="152400"/>
            <a:ext cx="87630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900" b="1" kern="1200">
                <a:solidFill>
                  <a:schemeClr val="bg1"/>
                </a:solidFill>
                <a:latin typeface="Verdana" pitchFamily="34" charset="0"/>
                <a:ea typeface="+mj-ea"/>
                <a:cs typeface="+mj-cs"/>
              </a:defRPr>
            </a:lvl1pPr>
          </a:lstStyle>
          <a:p>
            <a:pPr algn="ctr"/>
            <a:r>
              <a:rPr lang="en-US" sz="4800" dirty="0"/>
              <a:t>Bring Up Grades</a:t>
            </a:r>
          </a:p>
        </p:txBody>
      </p:sp>
      <p:sp>
        <p:nvSpPr>
          <p:cNvPr id="11" name="Rectangle 10">
            <a:extLst>
              <a:ext uri="{FF2B5EF4-FFF2-40B4-BE49-F238E27FC236}">
                <a16:creationId xmlns:a16="http://schemas.microsoft.com/office/drawing/2014/main" id="{AE42ABCD-F64A-42EF-88E7-039A262FA5BB}"/>
              </a:ext>
            </a:extLst>
          </p:cNvPr>
          <p:cNvSpPr/>
          <p:nvPr/>
        </p:nvSpPr>
        <p:spPr>
          <a:xfrm>
            <a:off x="395756" y="5761038"/>
            <a:ext cx="2957044" cy="838831"/>
          </a:xfrm>
          <a:prstGeom prst="rect">
            <a:avLst/>
          </a:prstGeom>
        </p:spPr>
        <p:txBody>
          <a:bodyPr wrap="square">
            <a:spAutoFit/>
          </a:bodyPr>
          <a:lstStyle/>
          <a:p>
            <a:r>
              <a:rPr lang="en-US" sz="1600" b="1" dirty="0">
                <a:solidFill>
                  <a:srgbClr val="0079C1"/>
                </a:solidFill>
                <a:latin typeface="Myriad Pro"/>
              </a:rPr>
              <a:t>Primary/elementary school</a:t>
            </a:r>
          </a:p>
          <a:p>
            <a:r>
              <a:rPr lang="en-US" sz="1600" b="1" dirty="0">
                <a:solidFill>
                  <a:srgbClr val="0079C1"/>
                </a:solidFill>
                <a:latin typeface="Myriad Pro"/>
              </a:rPr>
              <a:t>Ages 6 - 12</a:t>
            </a:r>
          </a:p>
          <a:p>
            <a:r>
              <a:rPr lang="en-US" sz="1600" b="1" dirty="0">
                <a:solidFill>
                  <a:srgbClr val="0079C1"/>
                </a:solidFill>
                <a:latin typeface="Myriad Pro"/>
              </a:rPr>
              <a:t>bringupgrades.org</a:t>
            </a:r>
          </a:p>
        </p:txBody>
      </p:sp>
      <p:sp>
        <p:nvSpPr>
          <p:cNvPr id="12" name="Rectangle 11">
            <a:extLst>
              <a:ext uri="{FF2B5EF4-FFF2-40B4-BE49-F238E27FC236}">
                <a16:creationId xmlns:a16="http://schemas.microsoft.com/office/drawing/2014/main" id="{01A5244D-E5E2-421B-A957-FD4F88AB9BC2}"/>
              </a:ext>
            </a:extLst>
          </p:cNvPr>
          <p:cNvSpPr/>
          <p:nvPr/>
        </p:nvSpPr>
        <p:spPr>
          <a:xfrm>
            <a:off x="3352800" y="1981974"/>
            <a:ext cx="5556847" cy="4647426"/>
          </a:xfrm>
          <a:prstGeom prst="rect">
            <a:avLst/>
          </a:prstGeom>
          <a:solidFill>
            <a:schemeClr val="tx2">
              <a:lumMod val="20000"/>
              <a:lumOff val="80000"/>
            </a:schemeClr>
          </a:solidFill>
          <a:ln w="3175">
            <a:solidFill>
              <a:schemeClr val="tx1"/>
            </a:solidFill>
          </a:ln>
        </p:spPr>
        <p:txBody>
          <a:bodyPr wrap="square">
            <a:spAutoFit/>
          </a:bodyPr>
          <a:lstStyle/>
          <a:p>
            <a:endParaRPr lang="en-US" sz="1400" b="1" dirty="0">
              <a:latin typeface="Myriad Pro"/>
            </a:endParaRPr>
          </a:p>
          <a:p>
            <a:r>
              <a:rPr lang="en-US" sz="2400" b="1" dirty="0">
                <a:latin typeface="Myriad Pro"/>
              </a:rPr>
              <a:t>Empowering young students in their academic success:</a:t>
            </a:r>
          </a:p>
          <a:p>
            <a:endParaRPr lang="en-US" sz="2000" b="1" dirty="0">
              <a:latin typeface="Myriad Pro"/>
            </a:endParaRPr>
          </a:p>
          <a:p>
            <a:pPr>
              <a:buFont typeface="Arial" pitchFamily="34" charset="0"/>
              <a:buChar char="•"/>
            </a:pPr>
            <a:r>
              <a:rPr lang="en-US" sz="2000" dirty="0">
                <a:latin typeface="Myriad Pro"/>
              </a:rPr>
              <a:t>Recognizes students who raise their grades or maintain good grades from one grading period to the next. </a:t>
            </a:r>
          </a:p>
          <a:p>
            <a:pPr>
              <a:buFont typeface="Arial" pitchFamily="34" charset="0"/>
              <a:buChar char="•"/>
            </a:pPr>
            <a:endParaRPr lang="en-US" sz="2000" dirty="0">
              <a:latin typeface="Myriad Pro"/>
            </a:endParaRPr>
          </a:p>
          <a:p>
            <a:pPr>
              <a:buFont typeface="Arial" pitchFamily="34" charset="0"/>
              <a:buChar char="•"/>
            </a:pPr>
            <a:r>
              <a:rPr lang="en-US" sz="2000" dirty="0">
                <a:latin typeface="Myriad Pro"/>
              </a:rPr>
              <a:t>Students set their own goals and participate in peer mentoring, which involves everyone in their success. </a:t>
            </a:r>
          </a:p>
          <a:p>
            <a:pPr>
              <a:buFont typeface="Arial" pitchFamily="34" charset="0"/>
              <a:buChar char="•"/>
            </a:pPr>
            <a:endParaRPr lang="en-US" sz="2000" dirty="0">
              <a:latin typeface="Myriad Pro"/>
            </a:endParaRPr>
          </a:p>
          <a:p>
            <a:pPr>
              <a:buFont typeface="Arial" pitchFamily="34" charset="0"/>
              <a:buChar char="•"/>
            </a:pPr>
            <a:r>
              <a:rPr lang="en-US" sz="2000" dirty="0">
                <a:latin typeface="Myriad Pro"/>
              </a:rPr>
              <a:t>When they reach their goals, the entire class celebrates.  </a:t>
            </a:r>
          </a:p>
          <a:p>
            <a:pPr>
              <a:buFont typeface="Arial" pitchFamily="34" charset="0"/>
              <a:buChar char="•"/>
            </a:pPr>
            <a:endParaRPr lang="en-US" sz="1400" dirty="0">
              <a:latin typeface="Trebuchet MS" pitchFamily="34" charset="0"/>
            </a:endParaRPr>
          </a:p>
        </p:txBody>
      </p:sp>
      <p:pic>
        <p:nvPicPr>
          <p:cNvPr id="3" name="Picture 2">
            <a:extLst>
              <a:ext uri="{FF2B5EF4-FFF2-40B4-BE49-F238E27FC236}">
                <a16:creationId xmlns:a16="http://schemas.microsoft.com/office/drawing/2014/main" id="{58EE337C-8615-43D7-AD61-F27CCF3A1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33" y="1981974"/>
            <a:ext cx="2573867" cy="3506741"/>
          </a:xfrm>
          <a:prstGeom prst="rect">
            <a:avLst/>
          </a:prstGeom>
        </p:spPr>
      </p:pic>
    </p:spTree>
    <p:custDataLst>
      <p:tags r:id="rId1"/>
    </p:custDataLst>
    <p:extLst>
      <p:ext uri="{BB962C8B-B14F-4D97-AF65-F5344CB8AC3E}">
        <p14:creationId xmlns:p14="http://schemas.microsoft.com/office/powerpoint/2010/main" val="37243800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228600"/>
            <a:ext cx="8686800" cy="868362"/>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900" b="1" i="0" u="none" strike="noStrike" kern="1200" cap="none" spc="0" normalizeH="0" baseline="0" noProof="0" dirty="0">
                <a:ln>
                  <a:noFill/>
                </a:ln>
                <a:solidFill>
                  <a:schemeClr val="bg1"/>
                </a:solidFill>
                <a:effectLst/>
                <a:uLnTx/>
                <a:uFillTx/>
                <a:latin typeface="Verdana" pitchFamily="34" charset="0"/>
                <a:ea typeface="+mj-ea"/>
                <a:cs typeface="+mj-cs"/>
              </a:rPr>
              <a:t> </a:t>
            </a:r>
            <a:r>
              <a:rPr kumimoji="0" lang="en-US" sz="5400" b="1" i="0" u="none" strike="noStrike" kern="1200" cap="none" spc="0" normalizeH="0" baseline="0" noProof="0" dirty="0">
                <a:ln>
                  <a:noFill/>
                </a:ln>
                <a:solidFill>
                  <a:schemeClr val="bg1"/>
                </a:solidFill>
                <a:effectLst/>
                <a:uLnTx/>
                <a:uFillTx/>
                <a:latin typeface="Verdana" pitchFamily="34" charset="0"/>
                <a:ea typeface="+mj-ea"/>
                <a:cs typeface="+mj-cs"/>
              </a:rPr>
              <a:t> </a:t>
            </a:r>
          </a:p>
        </p:txBody>
      </p:sp>
      <p:sp>
        <p:nvSpPr>
          <p:cNvPr id="5" name="Title 6">
            <a:extLst>
              <a:ext uri="{FF2B5EF4-FFF2-40B4-BE49-F238E27FC236}">
                <a16:creationId xmlns:a16="http://schemas.microsoft.com/office/drawing/2014/main" id="{CBA67D96-817D-49D7-80DE-D4D59876BF5F}"/>
              </a:ext>
            </a:extLst>
          </p:cNvPr>
          <p:cNvSpPr txBox="1">
            <a:spLocks/>
          </p:cNvSpPr>
          <p:nvPr/>
        </p:nvSpPr>
        <p:spPr>
          <a:xfrm>
            <a:off x="228600" y="152400"/>
            <a:ext cx="87630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900" b="1" kern="1200">
                <a:solidFill>
                  <a:schemeClr val="bg1"/>
                </a:solidFill>
                <a:latin typeface="Verdana" pitchFamily="34" charset="0"/>
                <a:ea typeface="+mj-ea"/>
                <a:cs typeface="+mj-cs"/>
              </a:defRPr>
            </a:lvl1pPr>
          </a:lstStyle>
          <a:p>
            <a:pPr algn="ctr"/>
            <a:r>
              <a:rPr lang="en-US" sz="4800" dirty="0"/>
              <a:t>Terrific Kids</a:t>
            </a:r>
          </a:p>
        </p:txBody>
      </p:sp>
      <p:sp>
        <p:nvSpPr>
          <p:cNvPr id="11" name="Rectangle 10">
            <a:extLst>
              <a:ext uri="{FF2B5EF4-FFF2-40B4-BE49-F238E27FC236}">
                <a16:creationId xmlns:a16="http://schemas.microsoft.com/office/drawing/2014/main" id="{AE42ABCD-F64A-42EF-88E7-039A262FA5BB}"/>
              </a:ext>
            </a:extLst>
          </p:cNvPr>
          <p:cNvSpPr/>
          <p:nvPr/>
        </p:nvSpPr>
        <p:spPr>
          <a:xfrm>
            <a:off x="413049" y="3808135"/>
            <a:ext cx="3563069" cy="830997"/>
          </a:xfrm>
          <a:prstGeom prst="rect">
            <a:avLst/>
          </a:prstGeom>
        </p:spPr>
        <p:txBody>
          <a:bodyPr wrap="square">
            <a:spAutoFit/>
          </a:bodyPr>
          <a:lstStyle/>
          <a:p>
            <a:r>
              <a:rPr lang="en-US" sz="1600" b="1" dirty="0">
                <a:solidFill>
                  <a:srgbClr val="0079C1"/>
                </a:solidFill>
                <a:latin typeface="Myriad Pro"/>
              </a:rPr>
              <a:t>Primary/elementary school</a:t>
            </a:r>
          </a:p>
          <a:p>
            <a:r>
              <a:rPr lang="en-US" sz="1600" b="1" dirty="0">
                <a:solidFill>
                  <a:srgbClr val="0079C1"/>
                </a:solidFill>
                <a:latin typeface="Myriad Pro"/>
              </a:rPr>
              <a:t>Ages 6 - 12 </a:t>
            </a:r>
          </a:p>
          <a:p>
            <a:r>
              <a:rPr lang="en-US" sz="1600" b="1" dirty="0">
                <a:solidFill>
                  <a:srgbClr val="0079C1"/>
                </a:solidFill>
                <a:latin typeface="Myriad Pro"/>
              </a:rPr>
              <a:t>terrifickids.org</a:t>
            </a:r>
          </a:p>
        </p:txBody>
      </p:sp>
      <p:sp>
        <p:nvSpPr>
          <p:cNvPr id="9" name="Rectangle 8">
            <a:extLst>
              <a:ext uri="{FF2B5EF4-FFF2-40B4-BE49-F238E27FC236}">
                <a16:creationId xmlns:a16="http://schemas.microsoft.com/office/drawing/2014/main" id="{89BB86D8-DAC4-4AA4-B967-A334E5A5211B}"/>
              </a:ext>
            </a:extLst>
          </p:cNvPr>
          <p:cNvSpPr/>
          <p:nvPr/>
        </p:nvSpPr>
        <p:spPr>
          <a:xfrm>
            <a:off x="3352800" y="1981200"/>
            <a:ext cx="5486400" cy="4648200"/>
          </a:xfrm>
          <a:prstGeom prst="rect">
            <a:avLst/>
          </a:prstGeom>
          <a:solidFill>
            <a:schemeClr val="accent1">
              <a:lumMod val="40000"/>
              <a:lumOff val="60000"/>
            </a:schemeClr>
          </a:solidFill>
          <a:ln w="3175">
            <a:solidFill>
              <a:schemeClr val="tx1"/>
            </a:solidFill>
          </a:ln>
        </p:spPr>
        <p:txBody>
          <a:bodyPr wrap="square">
            <a:spAutoFit/>
          </a:bodyPr>
          <a:lstStyle/>
          <a:p>
            <a:endParaRPr lang="en-US" sz="2000" b="1" dirty="0">
              <a:latin typeface="Myriad Pro"/>
            </a:endParaRPr>
          </a:p>
          <a:p>
            <a:r>
              <a:rPr lang="en-US" sz="2000" b="1" dirty="0">
                <a:latin typeface="Myriad Pro"/>
              </a:rPr>
              <a:t>A character-building program for young students:</a:t>
            </a:r>
          </a:p>
          <a:p>
            <a:endParaRPr lang="en-US" sz="2000" b="1" dirty="0">
              <a:latin typeface="Trebuchet MS" pitchFamily="34" charset="0"/>
            </a:endParaRPr>
          </a:p>
          <a:p>
            <a:pPr>
              <a:buFont typeface="Arial" pitchFamily="34" charset="0"/>
              <a:buChar char="•"/>
            </a:pPr>
            <a:r>
              <a:rPr lang="en-US" sz="2000" dirty="0">
                <a:latin typeface="Myriad Pro"/>
              </a:rPr>
              <a:t>A student-recognition program for attendance, character, behavior and relationships. </a:t>
            </a:r>
          </a:p>
          <a:p>
            <a:endParaRPr lang="en-US" sz="2000" dirty="0">
              <a:latin typeface="Myriad Pro"/>
            </a:endParaRPr>
          </a:p>
          <a:p>
            <a:pPr>
              <a:buFont typeface="Arial" pitchFamily="34" charset="0"/>
              <a:buChar char="•"/>
            </a:pPr>
            <a:r>
              <a:rPr lang="en-US" sz="2000" dirty="0">
                <a:latin typeface="Myriad Pro"/>
              </a:rPr>
              <a:t>Students develop self-esteem, learn perseverance and gain important life skills that help them make smarter choices.</a:t>
            </a:r>
          </a:p>
          <a:p>
            <a:endParaRPr lang="en-US" sz="2000" dirty="0">
              <a:latin typeface="Myriad Pro"/>
            </a:endParaRPr>
          </a:p>
          <a:p>
            <a:pPr>
              <a:buFont typeface="Arial" pitchFamily="34" charset="0"/>
              <a:buChar char="•"/>
            </a:pPr>
            <a:r>
              <a:rPr lang="en-US" sz="2000" dirty="0">
                <a:latin typeface="Myriad Pro"/>
              </a:rPr>
              <a:t>When they reach their goals, the entire class celebrates. </a:t>
            </a:r>
            <a:endParaRPr lang="en-US" dirty="0">
              <a:latin typeface="Myriad Pro"/>
            </a:endParaRPr>
          </a:p>
          <a:p>
            <a:endParaRPr lang="en-US" dirty="0">
              <a:latin typeface="Myriad Pro"/>
            </a:endParaRPr>
          </a:p>
        </p:txBody>
      </p:sp>
      <p:pic>
        <p:nvPicPr>
          <p:cNvPr id="3" name="Picture 2">
            <a:extLst>
              <a:ext uri="{FF2B5EF4-FFF2-40B4-BE49-F238E27FC236}">
                <a16:creationId xmlns:a16="http://schemas.microsoft.com/office/drawing/2014/main" id="{B8CB39AC-191B-4465-A6AF-CD5DFCA8C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661553"/>
            <a:ext cx="2133600" cy="2070382"/>
          </a:xfrm>
          <a:prstGeom prst="rect">
            <a:avLst/>
          </a:prstGeom>
        </p:spPr>
      </p:pic>
      <p:pic>
        <p:nvPicPr>
          <p:cNvPr id="10" name="Picture 9">
            <a:extLst>
              <a:ext uri="{FF2B5EF4-FFF2-40B4-BE49-F238E27FC236}">
                <a16:creationId xmlns:a16="http://schemas.microsoft.com/office/drawing/2014/main" id="{64D2FEAF-8ADA-4AB8-9917-C0F6100134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602796"/>
            <a:ext cx="2438400" cy="2231505"/>
          </a:xfrm>
          <a:prstGeom prst="rect">
            <a:avLst/>
          </a:prstGeom>
        </p:spPr>
      </p:pic>
    </p:spTree>
    <p:custDataLst>
      <p:tags r:id="rId1"/>
    </p:custDataLst>
    <p:extLst>
      <p:ext uri="{BB962C8B-B14F-4D97-AF65-F5344CB8AC3E}">
        <p14:creationId xmlns:p14="http://schemas.microsoft.com/office/powerpoint/2010/main" val="17676347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228600"/>
            <a:ext cx="8686800" cy="868362"/>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900" b="1" i="0" u="none" strike="noStrike" kern="1200" cap="none" spc="0" normalizeH="0" baseline="0" noProof="0" dirty="0">
                <a:ln>
                  <a:noFill/>
                </a:ln>
                <a:solidFill>
                  <a:schemeClr val="bg1"/>
                </a:solidFill>
                <a:effectLst/>
                <a:uLnTx/>
                <a:uFillTx/>
                <a:latin typeface="Verdana" pitchFamily="34" charset="0"/>
                <a:ea typeface="+mj-ea"/>
                <a:cs typeface="+mj-cs"/>
              </a:rPr>
              <a:t> </a:t>
            </a:r>
            <a:r>
              <a:rPr kumimoji="0" lang="en-US" sz="5400" b="1" i="0" u="none" strike="noStrike" kern="1200" cap="none" spc="0" normalizeH="0" baseline="0" noProof="0" dirty="0">
                <a:ln>
                  <a:noFill/>
                </a:ln>
                <a:solidFill>
                  <a:schemeClr val="bg1"/>
                </a:solidFill>
                <a:effectLst/>
                <a:uLnTx/>
                <a:uFillTx/>
                <a:latin typeface="Verdana" pitchFamily="34" charset="0"/>
                <a:ea typeface="+mj-ea"/>
                <a:cs typeface="+mj-cs"/>
              </a:rPr>
              <a:t> </a:t>
            </a:r>
          </a:p>
        </p:txBody>
      </p:sp>
      <p:sp>
        <p:nvSpPr>
          <p:cNvPr id="5" name="Title 6">
            <a:extLst>
              <a:ext uri="{FF2B5EF4-FFF2-40B4-BE49-F238E27FC236}">
                <a16:creationId xmlns:a16="http://schemas.microsoft.com/office/drawing/2014/main" id="{CBA67D96-817D-49D7-80DE-D4D59876BF5F}"/>
              </a:ext>
            </a:extLst>
          </p:cNvPr>
          <p:cNvSpPr txBox="1">
            <a:spLocks/>
          </p:cNvSpPr>
          <p:nvPr/>
        </p:nvSpPr>
        <p:spPr>
          <a:xfrm>
            <a:off x="228600" y="152400"/>
            <a:ext cx="87630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900" b="1" kern="1200">
                <a:solidFill>
                  <a:schemeClr val="bg1"/>
                </a:solidFill>
                <a:latin typeface="Verdana" pitchFamily="34" charset="0"/>
                <a:ea typeface="+mj-ea"/>
                <a:cs typeface="+mj-cs"/>
              </a:defRPr>
            </a:lvl1pPr>
          </a:lstStyle>
          <a:p>
            <a:pPr algn="ctr"/>
            <a:r>
              <a:rPr lang="en-US" sz="4800" dirty="0"/>
              <a:t>Read &amp; Lead</a:t>
            </a:r>
          </a:p>
        </p:txBody>
      </p:sp>
      <p:pic>
        <p:nvPicPr>
          <p:cNvPr id="3" name="Picture 2">
            <a:extLst>
              <a:ext uri="{FF2B5EF4-FFF2-40B4-BE49-F238E27FC236}">
                <a16:creationId xmlns:a16="http://schemas.microsoft.com/office/drawing/2014/main" id="{B9198C5F-DE45-43C8-B6D9-2417C04A9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95524"/>
            <a:ext cx="3666467" cy="1321180"/>
          </a:xfrm>
          <a:prstGeom prst="rect">
            <a:avLst/>
          </a:prstGeom>
        </p:spPr>
      </p:pic>
      <p:sp>
        <p:nvSpPr>
          <p:cNvPr id="9" name="Rectangle 8">
            <a:extLst>
              <a:ext uri="{FF2B5EF4-FFF2-40B4-BE49-F238E27FC236}">
                <a16:creationId xmlns:a16="http://schemas.microsoft.com/office/drawing/2014/main" id="{6778808D-1FFF-41AD-AC81-09B2988CE4B5}"/>
              </a:ext>
            </a:extLst>
          </p:cNvPr>
          <p:cNvSpPr/>
          <p:nvPr/>
        </p:nvSpPr>
        <p:spPr>
          <a:xfrm>
            <a:off x="500371" y="2860469"/>
            <a:ext cx="2871158" cy="830997"/>
          </a:xfrm>
          <a:prstGeom prst="rect">
            <a:avLst/>
          </a:prstGeom>
        </p:spPr>
        <p:txBody>
          <a:bodyPr wrap="square">
            <a:spAutoFit/>
          </a:bodyPr>
          <a:lstStyle/>
          <a:p>
            <a:r>
              <a:rPr lang="en-US" sz="1600" b="1" dirty="0">
                <a:solidFill>
                  <a:srgbClr val="0079C1"/>
                </a:solidFill>
                <a:latin typeface="Myriad Pro"/>
              </a:rPr>
              <a:t>Primary/elementary school</a:t>
            </a:r>
          </a:p>
          <a:p>
            <a:r>
              <a:rPr lang="en-US" sz="1600" b="1" dirty="0">
                <a:solidFill>
                  <a:srgbClr val="0079C1"/>
                </a:solidFill>
                <a:latin typeface="Myriad Pro"/>
              </a:rPr>
              <a:t>Ages 6 - 12 </a:t>
            </a:r>
          </a:p>
          <a:p>
            <a:r>
              <a:rPr lang="en-US" sz="1600" b="1" dirty="0">
                <a:solidFill>
                  <a:srgbClr val="0079C1"/>
                </a:solidFill>
                <a:latin typeface="Myriad Pro"/>
              </a:rPr>
              <a:t>kiwanis.org/</a:t>
            </a:r>
            <a:r>
              <a:rPr lang="en-US" sz="1600" b="1" dirty="0" err="1">
                <a:solidFill>
                  <a:srgbClr val="0079C1"/>
                </a:solidFill>
                <a:latin typeface="Myriad Pro"/>
              </a:rPr>
              <a:t>readandlead</a:t>
            </a:r>
            <a:endParaRPr lang="en-US" sz="1600" b="1" dirty="0">
              <a:solidFill>
                <a:srgbClr val="0079C1"/>
              </a:solidFill>
              <a:latin typeface="Myriad Pro"/>
            </a:endParaRPr>
          </a:p>
        </p:txBody>
      </p:sp>
      <p:sp>
        <p:nvSpPr>
          <p:cNvPr id="7" name="TextBox 6">
            <a:extLst>
              <a:ext uri="{FF2B5EF4-FFF2-40B4-BE49-F238E27FC236}">
                <a16:creationId xmlns:a16="http://schemas.microsoft.com/office/drawing/2014/main" id="{F84F46CE-CD94-4696-A02E-9EB6FB74897F}"/>
              </a:ext>
            </a:extLst>
          </p:cNvPr>
          <p:cNvSpPr txBox="1"/>
          <p:nvPr/>
        </p:nvSpPr>
        <p:spPr>
          <a:xfrm>
            <a:off x="3733800" y="1828800"/>
            <a:ext cx="5123731" cy="4876800"/>
          </a:xfrm>
          <a:prstGeom prst="rect">
            <a:avLst/>
          </a:prstGeom>
          <a:solidFill>
            <a:schemeClr val="tx2">
              <a:lumMod val="20000"/>
              <a:lumOff val="80000"/>
            </a:schemeClr>
          </a:solidFill>
          <a:ln w="3175">
            <a:solidFill>
              <a:schemeClr val="tx1"/>
            </a:solidFill>
          </a:ln>
        </p:spPr>
        <p:txBody>
          <a:bodyPr wrap="square" rtlCol="0">
            <a:spAutoFit/>
          </a:bodyPr>
          <a:lstStyle/>
          <a:p>
            <a:r>
              <a:rPr lang="en-US" sz="2400" b="1" dirty="0"/>
              <a:t>The power of reading to kids</a:t>
            </a:r>
          </a:p>
          <a:p>
            <a:endParaRPr lang="en-US" dirty="0"/>
          </a:p>
          <a:p>
            <a:pPr marL="285750" indent="-285750">
              <a:buFont typeface="Arial" panose="020B0604020202020204" pitchFamily="34" charset="0"/>
              <a:buChar char="•"/>
            </a:pPr>
            <a:r>
              <a:rPr lang="en-US" sz="1900" dirty="0"/>
              <a:t>Small and large kits available on topics such as bully prevention, the environment, hunger, literacy and how ordinary people change the world.</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Students read and discuss books as a group and discover how they can make a difference.</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Kits include multiple copies of books , reflection question, ideas for follow-up activities and service projects.</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This program is a partnership between Kiwanis and Scholastic. </a:t>
            </a:r>
          </a:p>
        </p:txBody>
      </p:sp>
      <p:grpSp>
        <p:nvGrpSpPr>
          <p:cNvPr id="8" name="Group 7">
            <a:extLst>
              <a:ext uri="{FF2B5EF4-FFF2-40B4-BE49-F238E27FC236}">
                <a16:creationId xmlns:a16="http://schemas.microsoft.com/office/drawing/2014/main" id="{7A77D12C-B6D0-49C2-AF13-FF29CBFBA080}"/>
              </a:ext>
            </a:extLst>
          </p:cNvPr>
          <p:cNvGrpSpPr/>
          <p:nvPr/>
        </p:nvGrpSpPr>
        <p:grpSpPr>
          <a:xfrm>
            <a:off x="329986" y="3894353"/>
            <a:ext cx="3052429" cy="2536245"/>
            <a:chOff x="329986" y="3894353"/>
            <a:chExt cx="3052429" cy="2536245"/>
          </a:xfrm>
        </p:grpSpPr>
        <p:pic>
          <p:nvPicPr>
            <p:cNvPr id="10" name="Picture 9">
              <a:extLst>
                <a:ext uri="{FF2B5EF4-FFF2-40B4-BE49-F238E27FC236}">
                  <a16:creationId xmlns:a16="http://schemas.microsoft.com/office/drawing/2014/main" id="{3E9CFD2E-991E-4B40-8B75-FE83C3AE8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986" y="3894353"/>
              <a:ext cx="3052429" cy="2536245"/>
            </a:xfrm>
            <a:prstGeom prst="rect">
              <a:avLst/>
            </a:prstGeom>
          </p:spPr>
        </p:pic>
        <p:sp>
          <p:nvSpPr>
            <p:cNvPr id="4" name="Rectangle 3">
              <a:extLst>
                <a:ext uri="{FF2B5EF4-FFF2-40B4-BE49-F238E27FC236}">
                  <a16:creationId xmlns:a16="http://schemas.microsoft.com/office/drawing/2014/main" id="{23A1ADCC-EB17-4683-9167-2C9F9C602578}"/>
                </a:ext>
              </a:extLst>
            </p:cNvPr>
            <p:cNvSpPr/>
            <p:nvPr/>
          </p:nvSpPr>
          <p:spPr>
            <a:xfrm>
              <a:off x="2057401" y="5562600"/>
              <a:ext cx="1219200" cy="685800"/>
            </a:xfrm>
            <a:prstGeom prst="rect">
              <a:avLst/>
            </a:prstGeom>
            <a:solidFill>
              <a:srgbClr val="0079C1"/>
            </a:solid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7491219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p:spPr>
        <p:txBody>
          <a:bodyPr anchor="b">
            <a:normAutofit/>
            <a:scene3d>
              <a:camera prst="orthographicFront"/>
              <a:lightRig rig="soft" dir="t">
                <a:rot lat="0" lon="0" rev="2400000"/>
              </a:lightRig>
            </a:scene3d>
            <a:sp3d>
              <a:bevelT w="19050" h="12700"/>
            </a:sp3d>
          </a:bodyPr>
          <a:lstStyle/>
          <a:p>
            <a:pPr marL="54864" algn="ctr" fontAlgn="auto">
              <a:spcAft>
                <a:spcPts val="0"/>
              </a:spcAft>
              <a:defRPr/>
            </a:pPr>
            <a:endParaRPr lang="en-US" sz="4400" dirty="0">
              <a:solidFill>
                <a:schemeClr val="bg1"/>
              </a:solidFill>
              <a:effectLst>
                <a:outerShdw blurRad="38100" dist="25500" dir="5400000" algn="tl" rotWithShape="0">
                  <a:srgbClr val="000000">
                    <a:satMod val="180000"/>
                    <a:alpha val="75000"/>
                  </a:srgbClr>
                </a:outerShdw>
              </a:effectLst>
              <a:latin typeface="+mj-lt"/>
              <a:ea typeface="+mj-ea"/>
              <a:cs typeface="+mj-cs"/>
            </a:endParaRPr>
          </a:p>
        </p:txBody>
      </p:sp>
      <p:sp>
        <p:nvSpPr>
          <p:cNvPr id="7" name="Title 6"/>
          <p:cNvSpPr>
            <a:spLocks noGrp="1"/>
          </p:cNvSpPr>
          <p:nvPr>
            <p:ph type="title"/>
          </p:nvPr>
        </p:nvSpPr>
        <p:spPr>
          <a:xfrm>
            <a:off x="457200" y="152400"/>
            <a:ext cx="8458200" cy="868362"/>
          </a:xfrm>
        </p:spPr>
        <p:txBody>
          <a:bodyPr>
            <a:noAutofit/>
          </a:bodyPr>
          <a:lstStyle/>
          <a:p>
            <a:pPr algn="ctr"/>
            <a:r>
              <a:rPr lang="en-US" sz="6600" dirty="0"/>
              <a:t>Kiwanis Rocks!</a:t>
            </a:r>
          </a:p>
        </p:txBody>
      </p:sp>
      <p:sp>
        <p:nvSpPr>
          <p:cNvPr id="8" name="Rectangle 7"/>
          <p:cNvSpPr/>
          <p:nvPr/>
        </p:nvSpPr>
        <p:spPr>
          <a:xfrm>
            <a:off x="7086600" y="59436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E54F5F3-1A07-45D5-BA85-007538563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5" y="1234985"/>
            <a:ext cx="10787428" cy="8071712"/>
          </a:xfrm>
          <a:prstGeom prst="rect">
            <a:avLst/>
          </a:prstGeom>
        </p:spPr>
      </p:pic>
    </p:spTree>
    <p:custDataLst>
      <p:tags r:id="rId1"/>
    </p:custDataLst>
    <p:extLst>
      <p:ext uri="{BB962C8B-B14F-4D97-AF65-F5344CB8AC3E}">
        <p14:creationId xmlns:p14="http://schemas.microsoft.com/office/powerpoint/2010/main" val="23299584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752600"/>
            <a:ext cx="8458200" cy="4572000"/>
          </a:xfrm>
        </p:spPr>
        <p:txBody>
          <a:bodyPr>
            <a:normAutofit/>
          </a:bodyPr>
          <a:lstStyle/>
          <a:p>
            <a:pPr marL="514350" lvl="1" indent="-514350">
              <a:lnSpc>
                <a:spcPct val="120000"/>
              </a:lnSpc>
              <a:spcBef>
                <a:spcPts val="0"/>
              </a:spcBef>
              <a:spcAft>
                <a:spcPts val="0"/>
              </a:spcAft>
              <a:buNone/>
            </a:pPr>
            <a:endParaRPr lang="en-US" sz="3300" dirty="0">
              <a:solidFill>
                <a:srgbClr val="0070C0"/>
              </a:solidFill>
              <a:latin typeface="Arial" pitchFamily="34" charset="0"/>
              <a:cs typeface="Arial" pitchFamily="34" charset="0"/>
            </a:endParaRPr>
          </a:p>
          <a:p>
            <a:pPr marL="514350" lvl="1" indent="-514350">
              <a:lnSpc>
                <a:spcPct val="120000"/>
              </a:lnSpc>
              <a:spcBef>
                <a:spcPts val="0"/>
              </a:spcBef>
              <a:spcAft>
                <a:spcPts val="0"/>
              </a:spcAft>
              <a:buFont typeface="+mj-lt"/>
              <a:buAutoNum type="arabicPeriod" startAt="2"/>
            </a:pPr>
            <a:endParaRPr lang="en-US" sz="3300" dirty="0">
              <a:solidFill>
                <a:srgbClr val="0070C0"/>
              </a:solidFill>
              <a:latin typeface="Arial" pitchFamily="34" charset="0"/>
              <a:cs typeface="Arial" pitchFamily="34" charset="0"/>
            </a:endParaRPr>
          </a:p>
          <a:p>
            <a:pPr marL="514350" lvl="1" indent="-514350">
              <a:lnSpc>
                <a:spcPct val="120000"/>
              </a:lnSpc>
              <a:spcBef>
                <a:spcPts val="0"/>
              </a:spcBef>
              <a:spcAft>
                <a:spcPts val="0"/>
              </a:spcAft>
              <a:buFont typeface="+mj-lt"/>
              <a:buAutoNum type="arabicPeriod" startAt="2"/>
            </a:pPr>
            <a:endParaRPr lang="en-US" sz="3300" dirty="0">
              <a:solidFill>
                <a:srgbClr val="0070C0"/>
              </a:solidFill>
              <a:latin typeface="Arial" pitchFamily="34" charset="0"/>
              <a:cs typeface="Arial" pitchFamily="34" charset="0"/>
            </a:endParaRPr>
          </a:p>
          <a:p>
            <a:pPr marL="514350" lvl="1" indent="-514350">
              <a:lnSpc>
                <a:spcPct val="120000"/>
              </a:lnSpc>
              <a:spcBef>
                <a:spcPts val="0"/>
              </a:spcBef>
              <a:spcAft>
                <a:spcPts val="0"/>
              </a:spcAft>
              <a:buFont typeface="+mj-lt"/>
              <a:buAutoNum type="arabicPeriod" startAt="2"/>
            </a:pPr>
            <a:endParaRPr lang="en-US" sz="3300" dirty="0">
              <a:solidFill>
                <a:srgbClr val="0070C0"/>
              </a:solidFill>
              <a:latin typeface="Arial" pitchFamily="34" charset="0"/>
              <a:cs typeface="Arial" pitchFamily="34" charset="0"/>
            </a:endParaRPr>
          </a:p>
          <a:p>
            <a:pPr marL="0" lvl="1" indent="0">
              <a:lnSpc>
                <a:spcPct val="120000"/>
              </a:lnSpc>
              <a:spcBef>
                <a:spcPts val="0"/>
              </a:spcBef>
              <a:spcAft>
                <a:spcPts val="0"/>
              </a:spcAft>
              <a:buNone/>
            </a:pPr>
            <a:endParaRPr lang="en-US" sz="2800" i="1" dirty="0">
              <a:solidFill>
                <a:srgbClr val="0079C1"/>
              </a:solidFill>
              <a:latin typeface="Arial" pitchFamily="34" charset="0"/>
              <a:cs typeface="Arial" pitchFamily="34" charset="0"/>
            </a:endParaRPr>
          </a:p>
        </p:txBody>
      </p:sp>
      <p:pic>
        <p:nvPicPr>
          <p:cNvPr id="1028" name="Picture 4" descr="C:\Documents and Settings\soap168\Local Settings\Temporary Internet Files\Content.IE5\ZE2FNHAN\MP900439452[1].jpg"/>
          <p:cNvPicPr>
            <a:picLocks noChangeAspect="1" noChangeArrowheads="1"/>
          </p:cNvPicPr>
          <p:nvPr/>
        </p:nvPicPr>
        <p:blipFill>
          <a:blip r:embed="rId4" cstate="print"/>
          <a:srcRect/>
          <a:stretch>
            <a:fillRect/>
          </a:stretch>
        </p:blipFill>
        <p:spPr bwMode="auto">
          <a:xfrm>
            <a:off x="-1180525" y="3782314"/>
            <a:ext cx="5216681" cy="3865372"/>
          </a:xfrm>
          <a:prstGeom prst="rect">
            <a:avLst/>
          </a:prstGeom>
          <a:noFill/>
        </p:spPr>
      </p:pic>
      <p:sp>
        <p:nvSpPr>
          <p:cNvPr id="7" name="Oval Callout 6"/>
          <p:cNvSpPr/>
          <p:nvPr/>
        </p:nvSpPr>
        <p:spPr>
          <a:xfrm>
            <a:off x="3748177" y="1975993"/>
            <a:ext cx="5410200" cy="3340100"/>
          </a:xfrm>
          <a:prstGeom prst="wedgeEllipseCallout">
            <a:avLst>
              <a:gd name="adj1" fmla="val -67101"/>
              <a:gd name="adj2" fmla="val 3300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TextBox 7"/>
          <p:cNvSpPr txBox="1"/>
          <p:nvPr/>
        </p:nvSpPr>
        <p:spPr>
          <a:xfrm>
            <a:off x="3594100" y="1853005"/>
            <a:ext cx="5334000" cy="3662541"/>
          </a:xfrm>
          <a:prstGeom prst="rect">
            <a:avLst/>
          </a:prstGeom>
          <a:noFill/>
        </p:spPr>
        <p:txBody>
          <a:bodyPr wrap="square" rtlCol="0">
            <a:spAutoFit/>
          </a:bodyPr>
          <a:lstStyle/>
          <a:p>
            <a:r>
              <a:rPr lang="en-US" sz="2800" b="1" dirty="0">
                <a:solidFill>
                  <a:schemeClr val="bg1"/>
                </a:solidFill>
              </a:rPr>
              <a:t> </a:t>
            </a:r>
          </a:p>
          <a:p>
            <a:pPr algn="ctr"/>
            <a:r>
              <a:rPr lang="en-US" sz="2800" b="1" dirty="0">
                <a:solidFill>
                  <a:schemeClr val="bg1"/>
                </a:solidFill>
              </a:rPr>
              <a:t>      </a:t>
            </a:r>
            <a:r>
              <a:rPr lang="en-US" sz="4400" b="1" dirty="0">
                <a:solidFill>
                  <a:schemeClr val="bg1"/>
                </a:solidFill>
              </a:rPr>
              <a:t>How do K-Kids clubs and Builders Clubs help youth thrive?</a:t>
            </a:r>
            <a:endParaRPr lang="en-US" sz="2800" b="1" dirty="0">
              <a:solidFill>
                <a:schemeClr val="bg1"/>
              </a:solidFill>
            </a:endParaRPr>
          </a:p>
          <a:p>
            <a:r>
              <a:rPr lang="en-US" sz="2800" b="1" dirty="0">
                <a:solidFill>
                  <a:schemeClr val="bg1"/>
                </a:solidFill>
              </a:rPr>
              <a:t> </a:t>
            </a:r>
          </a:p>
        </p:txBody>
      </p:sp>
      <p:sp>
        <p:nvSpPr>
          <p:cNvPr id="9" name="Rectangle 8"/>
          <p:cNvSpPr/>
          <p:nvPr/>
        </p:nvSpPr>
        <p:spPr>
          <a:xfrm>
            <a:off x="6705600" y="5715000"/>
            <a:ext cx="2438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20380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ocuments and Settings\soap168\Local Settings\Temporary Internet Files\Content.IE5\EA5AOMRP\MP900227795[1].jpg"/>
          <p:cNvPicPr>
            <a:picLocks noChangeAspect="1" noChangeArrowheads="1"/>
          </p:cNvPicPr>
          <p:nvPr/>
        </p:nvPicPr>
        <p:blipFill>
          <a:blip r:embed="rId4" cstate="print"/>
          <a:srcRect/>
          <a:stretch>
            <a:fillRect/>
          </a:stretch>
        </p:blipFill>
        <p:spPr bwMode="auto">
          <a:xfrm>
            <a:off x="-87884" y="1658679"/>
            <a:ext cx="3402584" cy="5181600"/>
          </a:xfrm>
          <a:prstGeom prst="rect">
            <a:avLst/>
          </a:prstGeom>
          <a:noFill/>
        </p:spPr>
      </p:pic>
      <p:sp>
        <p:nvSpPr>
          <p:cNvPr id="8" name="Subtitle 2"/>
          <p:cNvSpPr txBox="1">
            <a:spLocks/>
          </p:cNvSpPr>
          <p:nvPr/>
        </p:nvSpPr>
        <p:spPr bwMode="auto">
          <a:xfrm>
            <a:off x="228600" y="152400"/>
            <a:ext cx="8763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b="1" kern="0" dirty="0">
                <a:solidFill>
                  <a:schemeClr val="bg1"/>
                </a:solidFill>
                <a:latin typeface="Verdana" pitchFamily="34" charset="0"/>
              </a:rPr>
              <a:t>Social Emotional Learning</a:t>
            </a:r>
            <a:endParaRPr kumimoji="0" lang="en-US" sz="4400" b="1" i="0" u="none" strike="noStrike" kern="0" cap="none" spc="0" normalizeH="0" baseline="0" noProof="0" dirty="0">
              <a:ln>
                <a:noFill/>
              </a:ln>
              <a:solidFill>
                <a:schemeClr val="bg1"/>
              </a:solidFill>
              <a:effectLst/>
              <a:uLnTx/>
              <a:uFillTx/>
              <a:latin typeface="Verdana" pitchFamily="34" charset="0"/>
              <a:ea typeface="+mn-ea"/>
              <a:cs typeface="+mn-cs"/>
            </a:endParaRPr>
          </a:p>
        </p:txBody>
      </p:sp>
      <p:sp>
        <p:nvSpPr>
          <p:cNvPr id="9" name="TextBox 8"/>
          <p:cNvSpPr txBox="1"/>
          <p:nvPr/>
        </p:nvSpPr>
        <p:spPr>
          <a:xfrm>
            <a:off x="3429000" y="2439769"/>
            <a:ext cx="4343400" cy="646331"/>
          </a:xfrm>
          <a:prstGeom prst="rect">
            <a:avLst/>
          </a:prstGeom>
          <a:noFill/>
        </p:spPr>
        <p:txBody>
          <a:bodyPr wrap="square" rtlCol="0">
            <a:spAutoFit/>
          </a:bodyPr>
          <a:lstStyle/>
          <a:p>
            <a:r>
              <a:rPr lang="en-US" sz="3600" b="1" dirty="0"/>
              <a:t>Self-awareness</a:t>
            </a:r>
            <a:endParaRPr lang="en-US" b="1" dirty="0"/>
          </a:p>
        </p:txBody>
      </p:sp>
      <p:sp>
        <p:nvSpPr>
          <p:cNvPr id="11" name="Rectangle 10"/>
          <p:cNvSpPr/>
          <p:nvPr/>
        </p:nvSpPr>
        <p:spPr>
          <a:xfrm>
            <a:off x="7315200" y="6248400"/>
            <a:ext cx="1828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29000" y="3069104"/>
            <a:ext cx="4038600" cy="646331"/>
          </a:xfrm>
          <a:prstGeom prst="rect">
            <a:avLst/>
          </a:prstGeom>
          <a:noFill/>
        </p:spPr>
        <p:txBody>
          <a:bodyPr wrap="square" rtlCol="0">
            <a:spAutoFit/>
          </a:bodyPr>
          <a:lstStyle/>
          <a:p>
            <a:r>
              <a:rPr lang="en-US" sz="3600" b="1" dirty="0"/>
              <a:t>Self-management</a:t>
            </a:r>
            <a:endParaRPr lang="en-US" b="1" dirty="0"/>
          </a:p>
        </p:txBody>
      </p:sp>
      <p:sp>
        <p:nvSpPr>
          <p:cNvPr id="12" name="TextBox 11"/>
          <p:cNvSpPr txBox="1"/>
          <p:nvPr/>
        </p:nvSpPr>
        <p:spPr>
          <a:xfrm>
            <a:off x="3429000" y="3697069"/>
            <a:ext cx="6994451" cy="646331"/>
          </a:xfrm>
          <a:prstGeom prst="rect">
            <a:avLst/>
          </a:prstGeom>
          <a:noFill/>
        </p:spPr>
        <p:txBody>
          <a:bodyPr wrap="square" rtlCol="0">
            <a:spAutoFit/>
          </a:bodyPr>
          <a:lstStyle/>
          <a:p>
            <a:r>
              <a:rPr lang="en-US" sz="3600" b="1" dirty="0"/>
              <a:t>Responsible decision-making</a:t>
            </a:r>
            <a:endParaRPr lang="en-US" b="1" dirty="0"/>
          </a:p>
        </p:txBody>
      </p:sp>
      <p:sp>
        <p:nvSpPr>
          <p:cNvPr id="13" name="TextBox 12"/>
          <p:cNvSpPr txBox="1"/>
          <p:nvPr/>
        </p:nvSpPr>
        <p:spPr>
          <a:xfrm>
            <a:off x="3429000" y="4342756"/>
            <a:ext cx="3962400" cy="646331"/>
          </a:xfrm>
          <a:prstGeom prst="rect">
            <a:avLst/>
          </a:prstGeom>
          <a:noFill/>
        </p:spPr>
        <p:txBody>
          <a:bodyPr wrap="square" rtlCol="0">
            <a:spAutoFit/>
          </a:bodyPr>
          <a:lstStyle/>
          <a:p>
            <a:r>
              <a:rPr lang="en-US" sz="3600" b="1" dirty="0"/>
              <a:t>Social awareness</a:t>
            </a:r>
            <a:endParaRPr lang="en-US" b="1" dirty="0"/>
          </a:p>
        </p:txBody>
      </p:sp>
      <p:sp>
        <p:nvSpPr>
          <p:cNvPr id="14" name="TextBox 13"/>
          <p:cNvSpPr txBox="1"/>
          <p:nvPr/>
        </p:nvSpPr>
        <p:spPr>
          <a:xfrm>
            <a:off x="3429000" y="4952356"/>
            <a:ext cx="4876800" cy="646331"/>
          </a:xfrm>
          <a:prstGeom prst="rect">
            <a:avLst/>
          </a:prstGeom>
          <a:noFill/>
        </p:spPr>
        <p:txBody>
          <a:bodyPr wrap="square" rtlCol="0">
            <a:spAutoFit/>
          </a:bodyPr>
          <a:lstStyle/>
          <a:p>
            <a:r>
              <a:rPr lang="en-US" sz="3600" b="1" dirty="0"/>
              <a:t>Relationship skills</a:t>
            </a:r>
            <a:endParaRPr lang="en-US" b="1" dirty="0"/>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990600" y="152400"/>
            <a:ext cx="7543800" cy="990600"/>
          </a:xfrm>
        </p:spPr>
        <p:txBody>
          <a:bodyPr>
            <a:noAutofit/>
          </a:bodyPr>
          <a:lstStyle/>
          <a:p>
            <a:pPr eaLnBrk="1" hangingPunct="1">
              <a:buFontTx/>
              <a:buNone/>
            </a:pPr>
            <a:r>
              <a:rPr lang="en-US" sz="5400" b="1" dirty="0">
                <a:solidFill>
                  <a:schemeClr val="bg1"/>
                </a:solidFill>
                <a:latin typeface="+mj-lt"/>
                <a:cs typeface="Arial" charset="0"/>
              </a:rPr>
              <a:t>        Growth Mindset</a:t>
            </a:r>
          </a:p>
          <a:p>
            <a:pPr lvl="1">
              <a:buFontTx/>
              <a:buNone/>
            </a:pPr>
            <a:r>
              <a:rPr lang="en-US" sz="3600" dirty="0">
                <a:solidFill>
                  <a:srgbClr val="0065BD"/>
                </a:solidFill>
                <a:latin typeface="Palatino"/>
                <a:cs typeface="Arial" charset="0"/>
              </a:rPr>
              <a:t>     </a:t>
            </a:r>
          </a:p>
        </p:txBody>
      </p:sp>
      <p:pic>
        <p:nvPicPr>
          <p:cNvPr id="3" name="Picture 2" descr="Mindset.JPG"/>
          <p:cNvPicPr>
            <a:picLocks noChangeAspect="1"/>
          </p:cNvPicPr>
          <p:nvPr/>
        </p:nvPicPr>
        <p:blipFill>
          <a:blip r:embed="rId4" cstate="print"/>
          <a:stretch>
            <a:fillRect/>
          </a:stretch>
        </p:blipFill>
        <p:spPr>
          <a:xfrm>
            <a:off x="762000" y="1550670"/>
            <a:ext cx="3276600" cy="5078730"/>
          </a:xfrm>
          <a:prstGeom prst="rect">
            <a:avLst/>
          </a:prstGeom>
          <a:ln w="3175">
            <a:solidFill>
              <a:schemeClr val="tx1"/>
            </a:solidFill>
          </a:ln>
        </p:spPr>
      </p:pic>
      <p:sp>
        <p:nvSpPr>
          <p:cNvPr id="4" name="TextBox 3"/>
          <p:cNvSpPr txBox="1"/>
          <p:nvPr/>
        </p:nvSpPr>
        <p:spPr>
          <a:xfrm>
            <a:off x="4785360" y="1828799"/>
            <a:ext cx="3276600" cy="4031873"/>
          </a:xfrm>
          <a:prstGeom prst="rect">
            <a:avLst/>
          </a:prstGeom>
          <a:noFill/>
        </p:spPr>
        <p:txBody>
          <a:bodyPr wrap="square" rtlCol="0">
            <a:spAutoFit/>
          </a:bodyPr>
          <a:lstStyle/>
          <a:p>
            <a:r>
              <a:rPr lang="en-US" sz="3200" dirty="0"/>
              <a:t>The Growth Mindset allows people to love what they’re doing – and continue to love it in the face of difficulty. </a:t>
            </a: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little, child&#10;&#10;Description automatically generated">
            <a:extLst>
              <a:ext uri="{FF2B5EF4-FFF2-40B4-BE49-F238E27FC236}">
                <a16:creationId xmlns:a16="http://schemas.microsoft.com/office/drawing/2014/main" id="{22BB9E99-6BC2-4932-AC18-1627CBB45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9200"/>
            <a:ext cx="9144000" cy="6071616"/>
          </a:xfrm>
          <a:prstGeom prst="rect">
            <a:avLst/>
          </a:prstGeom>
        </p:spPr>
      </p:pic>
      <p:sp>
        <p:nvSpPr>
          <p:cNvPr id="8" name="Rectangle 3">
            <a:extLst>
              <a:ext uri="{FF2B5EF4-FFF2-40B4-BE49-F238E27FC236}">
                <a16:creationId xmlns:a16="http://schemas.microsoft.com/office/drawing/2014/main" id="{AB8FAA62-E04D-402E-9FD8-843D28E717FE}"/>
              </a:ext>
            </a:extLst>
          </p:cNvPr>
          <p:cNvSpPr>
            <a:spLocks noGrp="1" noChangeArrowheads="1"/>
          </p:cNvSpPr>
          <p:nvPr>
            <p:ph idx="1"/>
          </p:nvPr>
        </p:nvSpPr>
        <p:spPr>
          <a:xfrm>
            <a:off x="685800" y="139700"/>
            <a:ext cx="7924800" cy="1066800"/>
          </a:xfrm>
        </p:spPr>
        <p:txBody>
          <a:bodyPr>
            <a:noAutofit/>
          </a:bodyPr>
          <a:lstStyle/>
          <a:p>
            <a:pPr eaLnBrk="1" hangingPunct="1">
              <a:buFontTx/>
              <a:buNone/>
            </a:pPr>
            <a:r>
              <a:rPr lang="en-US" sz="5400" b="1" dirty="0">
                <a:solidFill>
                  <a:schemeClr val="bg1"/>
                </a:solidFill>
                <a:latin typeface="+mj-lt"/>
                <a:cs typeface="Arial" charset="0"/>
              </a:rPr>
              <a:t> How can you help youth?</a:t>
            </a:r>
          </a:p>
          <a:p>
            <a:pPr lvl="1">
              <a:buFontTx/>
              <a:buNone/>
            </a:pPr>
            <a:r>
              <a:rPr lang="en-US" sz="3600" dirty="0">
                <a:solidFill>
                  <a:srgbClr val="0065BD"/>
                </a:solidFill>
                <a:latin typeface="Palatino"/>
                <a:cs typeface="Arial" charset="0"/>
              </a:rPr>
              <a:t>     </a:t>
            </a:r>
          </a:p>
        </p:txBody>
      </p:sp>
    </p:spTree>
    <p:custDataLst>
      <p:tags r:id="rId1"/>
    </p:custDataLst>
    <p:extLst>
      <p:ext uri="{BB962C8B-B14F-4D97-AF65-F5344CB8AC3E}">
        <p14:creationId xmlns:p14="http://schemas.microsoft.com/office/powerpoint/2010/main" val="243578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BF7B20-74CF-4A79-B33F-E98C1A31972B}"/>
              </a:ext>
            </a:extLst>
          </p:cNvPr>
          <p:cNvSpPr>
            <a:spLocks noGrp="1"/>
          </p:cNvSpPr>
          <p:nvPr>
            <p:ph type="title"/>
          </p:nvPr>
        </p:nvSpPr>
        <p:spPr>
          <a:xfrm>
            <a:off x="381000" y="228600"/>
            <a:ext cx="8763000" cy="868362"/>
          </a:xfrm>
        </p:spPr>
        <p:txBody>
          <a:bodyPr>
            <a:normAutofit/>
          </a:bodyPr>
          <a:lstStyle/>
          <a:p>
            <a:r>
              <a:rPr lang="en-US" dirty="0"/>
              <a:t>Build &amp; Support Youth Clubs</a:t>
            </a:r>
          </a:p>
        </p:txBody>
      </p:sp>
      <p:sp>
        <p:nvSpPr>
          <p:cNvPr id="16" name="TextBox 15">
            <a:extLst>
              <a:ext uri="{FF2B5EF4-FFF2-40B4-BE49-F238E27FC236}">
                <a16:creationId xmlns:a16="http://schemas.microsoft.com/office/drawing/2014/main" id="{CB7AA4FC-0571-42DB-8E5C-21068690F13B}"/>
              </a:ext>
            </a:extLst>
          </p:cNvPr>
          <p:cNvSpPr txBox="1"/>
          <p:nvPr/>
        </p:nvSpPr>
        <p:spPr>
          <a:xfrm>
            <a:off x="952500" y="1905000"/>
            <a:ext cx="7239000" cy="4536819"/>
          </a:xfrm>
          <a:prstGeom prst="rect">
            <a:avLst/>
          </a:prstGeom>
          <a:noFill/>
        </p:spPr>
        <p:txBody>
          <a:bodyPr wrap="square">
            <a:spAutoFit/>
          </a:bodyPr>
          <a:lstStyle/>
          <a:p>
            <a:pPr marL="257175" indent="-257175">
              <a:lnSpc>
                <a:spcPct val="150000"/>
              </a:lnSpc>
              <a:buFontTx/>
              <a:buChar char="-"/>
            </a:pPr>
            <a:r>
              <a:rPr lang="en-US" sz="2800" dirty="0">
                <a:latin typeface="Arial" panose="020B0604020202020204" pitchFamily="34" charset="0"/>
                <a:cs typeface="Arial" panose="020B0604020202020204" pitchFamily="34" charset="0"/>
              </a:rPr>
              <a:t>Identify advisor(s)</a:t>
            </a:r>
          </a:p>
          <a:p>
            <a:pPr marL="257175" indent="-257175">
              <a:lnSpc>
                <a:spcPct val="150000"/>
              </a:lnSpc>
              <a:buFontTx/>
              <a:buChar char="-"/>
            </a:pPr>
            <a:r>
              <a:rPr lang="en-US" sz="2800" dirty="0">
                <a:latin typeface="Arial" panose="020B0604020202020204" pitchFamily="34" charset="0"/>
                <a:cs typeface="Arial" panose="020B0604020202020204" pitchFamily="34" charset="0"/>
              </a:rPr>
              <a:t>Youth Protection expectations</a:t>
            </a:r>
          </a:p>
          <a:p>
            <a:pPr marL="257175" indent="-257175">
              <a:lnSpc>
                <a:spcPct val="150000"/>
              </a:lnSpc>
              <a:buFontTx/>
              <a:buChar char="-"/>
            </a:pPr>
            <a:r>
              <a:rPr lang="en-US" sz="2800" dirty="0">
                <a:latin typeface="Arial" panose="020B0604020202020204" pitchFamily="34" charset="0"/>
                <a:cs typeface="Arial" panose="020B0604020202020204" pitchFamily="34" charset="0"/>
              </a:rPr>
              <a:t>Add expense item to budget</a:t>
            </a:r>
          </a:p>
          <a:p>
            <a:pPr marL="257175" indent="-257175">
              <a:lnSpc>
                <a:spcPct val="150000"/>
              </a:lnSpc>
              <a:buFontTx/>
              <a:buChar char="-"/>
            </a:pPr>
            <a:r>
              <a:rPr lang="en-US" sz="2800" dirty="0">
                <a:latin typeface="Arial" panose="020B0604020202020204" pitchFamily="34" charset="0"/>
                <a:cs typeface="Arial" panose="020B0604020202020204" pitchFamily="34" charset="0"/>
              </a:rPr>
              <a:t>Provide club officer training &amp; support</a:t>
            </a:r>
          </a:p>
          <a:p>
            <a:pPr marL="257175" indent="-257175">
              <a:lnSpc>
                <a:spcPct val="150000"/>
              </a:lnSpc>
              <a:buFontTx/>
              <a:buChar char="-"/>
            </a:pPr>
            <a:r>
              <a:rPr lang="en-US" sz="2800" dirty="0">
                <a:latin typeface="Arial" panose="020B0604020202020204" pitchFamily="34" charset="0"/>
                <a:cs typeface="Arial" panose="020B0604020202020204" pitchFamily="34" charset="0"/>
              </a:rPr>
              <a:t>Establish familiarity with the club</a:t>
            </a:r>
          </a:p>
          <a:p>
            <a:pPr marL="257175" indent="-257175">
              <a:lnSpc>
                <a:spcPct val="150000"/>
              </a:lnSpc>
              <a:buFontTx/>
              <a:buChar char="-"/>
            </a:pPr>
            <a:r>
              <a:rPr lang="en-US" sz="2800" dirty="0">
                <a:latin typeface="Arial" panose="020B0604020202020204" pitchFamily="34" charset="0"/>
                <a:cs typeface="Arial" panose="020B0604020202020204" pitchFamily="34" charset="0"/>
              </a:rPr>
              <a:t>Strengthen relationship with the school</a:t>
            </a:r>
          </a:p>
          <a:p>
            <a:pPr marL="257175" indent="-257175">
              <a:lnSpc>
                <a:spcPct val="150000"/>
              </a:lnSpc>
              <a:buFontTx/>
              <a:buChar char="-"/>
            </a:pP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30923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a:spLocks noChangeArrowheads="1"/>
          </p:cNvSpPr>
          <p:nvPr/>
        </p:nvSpPr>
        <p:spPr bwMode="auto">
          <a:xfrm>
            <a:off x="0" y="0"/>
            <a:ext cx="4953000" cy="6858000"/>
          </a:xfrm>
          <a:prstGeom prst="rect">
            <a:avLst/>
          </a:prstGeom>
          <a:solidFill>
            <a:srgbClr val="0079C1"/>
          </a:solidFill>
          <a:ln w="9525">
            <a:noFill/>
            <a:miter lim="800000"/>
            <a:headEnd/>
            <a:tailEnd/>
          </a:ln>
          <a:effectLst/>
        </p:spPr>
        <p:txBody>
          <a:bodyPr wrap="none" anchor="ctr"/>
          <a:lstStyle/>
          <a:p>
            <a:pPr algn="l" rtl="0" fontAlgn="base">
              <a:spcBef>
                <a:spcPct val="0"/>
              </a:spcBef>
              <a:spcAft>
                <a:spcPct val="0"/>
              </a:spcAft>
              <a:defRPr/>
            </a:pPr>
            <a:endParaRPr lang="en-US" sz="2400" kern="1200" dirty="0">
              <a:solidFill>
                <a:srgbClr val="000000"/>
              </a:solidFill>
              <a:latin typeface="Times New Roman" charset="0"/>
              <a:ea typeface="+mn-ea"/>
              <a:cs typeface="+mn-cs"/>
            </a:endParaRPr>
          </a:p>
        </p:txBody>
      </p:sp>
      <p:pic>
        <p:nvPicPr>
          <p:cNvPr id="6" name="Picture 2" descr="U:\SOAP\gbidgood\Growth\SLP NCB Process Presentation\ppt change a life.jpg"/>
          <p:cNvPicPr>
            <a:picLocks noChangeAspect="1" noChangeArrowheads="1"/>
          </p:cNvPicPr>
          <p:nvPr/>
        </p:nvPicPr>
        <p:blipFill>
          <a:blip r:embed="rId4" cstate="print"/>
          <a:srcRect r="12739"/>
          <a:stretch>
            <a:fillRect/>
          </a:stretch>
        </p:blipFill>
        <p:spPr bwMode="auto">
          <a:xfrm>
            <a:off x="4899279" y="-34506"/>
            <a:ext cx="5585079" cy="8153400"/>
          </a:xfrm>
          <a:prstGeom prst="rect">
            <a:avLst/>
          </a:prstGeom>
          <a:noFill/>
        </p:spPr>
      </p:pic>
      <p:sp>
        <p:nvSpPr>
          <p:cNvPr id="297988" name="Rectangle 4"/>
          <p:cNvSpPr>
            <a:spLocks noGrp="1" noChangeArrowheads="1"/>
          </p:cNvSpPr>
          <p:nvPr>
            <p:ph type="body" idx="1"/>
          </p:nvPr>
        </p:nvSpPr>
        <p:spPr>
          <a:xfrm>
            <a:off x="228600" y="304800"/>
            <a:ext cx="4495800" cy="5715000"/>
          </a:xfrm>
        </p:spPr>
        <p:txBody>
          <a:bodyPr>
            <a:normAutofit lnSpcReduction="10000"/>
          </a:bodyPr>
          <a:lstStyle/>
          <a:p>
            <a:pPr marL="0" indent="0" eaLnBrk="1" hangingPunct="1">
              <a:spcBef>
                <a:spcPct val="30000"/>
              </a:spcBef>
              <a:buFontTx/>
              <a:buNone/>
              <a:defRPr/>
            </a:pPr>
            <a:r>
              <a:rPr lang="en-US" sz="3600" dirty="0">
                <a:solidFill>
                  <a:schemeClr val="bg1"/>
                </a:solidFill>
                <a:latin typeface="Verdana" pitchFamily="34" charset="0"/>
              </a:rPr>
              <a:t>“Never doubt the power of a small group of people to change the world. Indeed, it’s the only thing that every has. </a:t>
            </a:r>
          </a:p>
          <a:p>
            <a:pPr marL="0" indent="0" eaLnBrk="1" hangingPunct="1">
              <a:spcBef>
                <a:spcPct val="30000"/>
              </a:spcBef>
              <a:buFontTx/>
              <a:buNone/>
              <a:defRPr/>
            </a:pPr>
            <a:r>
              <a:rPr lang="en-US" sz="3600" dirty="0">
                <a:solidFill>
                  <a:schemeClr val="bg1"/>
                </a:solidFill>
                <a:latin typeface="Verdana" pitchFamily="34" charset="0"/>
              </a:rPr>
              <a:t>- </a:t>
            </a:r>
            <a:r>
              <a:rPr lang="en-US" sz="3600">
                <a:solidFill>
                  <a:schemeClr val="bg1"/>
                </a:solidFill>
                <a:latin typeface="Verdana" pitchFamily="34" charset="0"/>
              </a:rPr>
              <a:t>Margaret Mead</a:t>
            </a:r>
            <a:endParaRPr lang="en-US" sz="3600" dirty="0">
              <a:solidFill>
                <a:schemeClr val="bg1"/>
              </a:solidFill>
              <a:latin typeface="Verdana" pitchFamily="34" charset="0"/>
            </a:endParaRPr>
          </a:p>
          <a:p>
            <a:pPr marL="0" indent="0" eaLnBrk="1" hangingPunct="1">
              <a:spcBef>
                <a:spcPct val="30000"/>
              </a:spcBef>
              <a:buFontTx/>
              <a:buNone/>
              <a:defRPr/>
            </a:pPr>
            <a:r>
              <a:rPr lang="en-US" sz="3000" dirty="0">
                <a:solidFill>
                  <a:schemeClr val="bg1"/>
                </a:solidFill>
                <a:latin typeface="Verdana" pitchFamily="34" charset="0"/>
              </a:rPr>
              <a:t> </a:t>
            </a:r>
            <a:endParaRPr lang="en-US" sz="3600" b="1" dirty="0">
              <a:latin typeface="Verdana" pitchFamily="34" charset="0"/>
            </a:endParaRPr>
          </a:p>
          <a:p>
            <a:pPr marL="0" indent="0" eaLnBrk="1" hangingPunct="1">
              <a:spcBef>
                <a:spcPct val="30000"/>
              </a:spcBef>
              <a:buFontTx/>
              <a:buNone/>
              <a:defRPr/>
            </a:pPr>
            <a:r>
              <a:rPr lang="en-US" sz="3600" b="1" dirty="0">
                <a:latin typeface="Verdana" pitchFamily="34" charset="0"/>
              </a:rPr>
              <a:t>     Thank you!</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p:spPr>
        <p:txBody>
          <a:bodyPr anchor="b">
            <a:normAutofit/>
            <a:scene3d>
              <a:camera prst="orthographicFront"/>
              <a:lightRig rig="soft" dir="t">
                <a:rot lat="0" lon="0" rev="2400000"/>
              </a:lightRig>
            </a:scene3d>
            <a:sp3d>
              <a:bevelT w="19050" h="12700"/>
            </a:sp3d>
          </a:bodyPr>
          <a:lstStyle/>
          <a:p>
            <a:pPr marL="54864" algn="ctr" fontAlgn="auto">
              <a:spcAft>
                <a:spcPts val="0"/>
              </a:spcAft>
              <a:defRPr/>
            </a:pPr>
            <a:endParaRPr lang="en-US" sz="4400" dirty="0">
              <a:solidFill>
                <a:schemeClr val="bg1"/>
              </a:solidFill>
              <a:effectLst>
                <a:outerShdw blurRad="38100" dist="25500" dir="5400000" algn="tl" rotWithShape="0">
                  <a:srgbClr val="000000">
                    <a:satMod val="180000"/>
                    <a:alpha val="75000"/>
                  </a:srgbClr>
                </a:outerShdw>
              </a:effectLst>
              <a:latin typeface="+mj-lt"/>
              <a:ea typeface="+mj-ea"/>
              <a:cs typeface="+mj-cs"/>
            </a:endParaRPr>
          </a:p>
        </p:txBody>
      </p:sp>
      <p:sp>
        <p:nvSpPr>
          <p:cNvPr id="6" name="Rectangle 5"/>
          <p:cNvSpPr/>
          <p:nvPr/>
        </p:nvSpPr>
        <p:spPr>
          <a:xfrm>
            <a:off x="7086600" y="59436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a:spLocks noGrp="1"/>
          </p:cNvSpPr>
          <p:nvPr>
            <p:ph type="title"/>
          </p:nvPr>
        </p:nvSpPr>
        <p:spPr>
          <a:xfrm>
            <a:off x="457200" y="152400"/>
            <a:ext cx="8458200" cy="868362"/>
          </a:xfrm>
        </p:spPr>
        <p:txBody>
          <a:bodyPr>
            <a:noAutofit/>
          </a:bodyPr>
          <a:lstStyle/>
          <a:p>
            <a:pPr algn="ctr"/>
            <a:r>
              <a:rPr lang="en-US" sz="3600" dirty="0"/>
              <a:t>Our youth programs are unique!</a:t>
            </a:r>
          </a:p>
        </p:txBody>
      </p:sp>
      <p:sp>
        <p:nvSpPr>
          <p:cNvPr id="7" name="Text Placeholder 4">
            <a:extLst>
              <a:ext uri="{FF2B5EF4-FFF2-40B4-BE49-F238E27FC236}">
                <a16:creationId xmlns:a16="http://schemas.microsoft.com/office/drawing/2014/main" id="{ED1521DE-3531-4A5F-90F1-3C46C4483416}"/>
              </a:ext>
            </a:extLst>
          </p:cNvPr>
          <p:cNvSpPr txBox="1">
            <a:spLocks/>
          </p:cNvSpPr>
          <p:nvPr/>
        </p:nvSpPr>
        <p:spPr>
          <a:xfrm>
            <a:off x="228600" y="1905000"/>
            <a:ext cx="8686800" cy="44958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ts val="600"/>
              </a:spcBef>
              <a:spcAft>
                <a:spcPts val="600"/>
              </a:spcAft>
              <a:buSzPct val="85000"/>
              <a:buFont typeface="Wingdings" pitchFamily="2" charset="2"/>
              <a:buChar char="§"/>
              <a:defRPr sz="2800" kern="1200">
                <a:solidFill>
                  <a:schemeClr val="tx1"/>
                </a:solidFill>
                <a:latin typeface="Palatino Linotype" pitchFamily="18" charset="0"/>
                <a:ea typeface="+mn-ea"/>
                <a:cs typeface="+mn-cs"/>
              </a:defRPr>
            </a:lvl1pPr>
            <a:lvl2pPr marL="742950" indent="-285750" algn="l" defTabSz="914400" rtl="0" eaLnBrk="1" latinLnBrk="0" hangingPunct="1">
              <a:spcBef>
                <a:spcPts val="600"/>
              </a:spcBef>
              <a:spcAft>
                <a:spcPts val="600"/>
              </a:spcAft>
              <a:buFont typeface="Arial" pitchFamily="34" charset="0"/>
              <a:buChar char="•"/>
              <a:defRPr sz="2400" kern="1200">
                <a:solidFill>
                  <a:schemeClr val="tx1"/>
                </a:solidFill>
                <a:latin typeface="Palatino Linotype" pitchFamily="18" charset="0"/>
                <a:ea typeface="+mn-ea"/>
                <a:cs typeface="+mn-cs"/>
              </a:defRPr>
            </a:lvl2pPr>
            <a:lvl3pPr marL="1143000" indent="-228600" algn="l" defTabSz="914400" rtl="0" eaLnBrk="1" latinLnBrk="0" hangingPunct="1">
              <a:spcBef>
                <a:spcPts val="600"/>
              </a:spcBef>
              <a:spcAft>
                <a:spcPts val="600"/>
              </a:spcAft>
              <a:buFont typeface="Wingdings" pitchFamily="2" charset="2"/>
              <a:buChar char="§"/>
              <a:defRPr sz="2000" kern="1200">
                <a:solidFill>
                  <a:schemeClr val="tx1"/>
                </a:solidFill>
                <a:latin typeface="Palatino Linotype" pitchFamily="18" charset="0"/>
                <a:ea typeface="+mn-ea"/>
                <a:cs typeface="+mn-cs"/>
              </a:defRPr>
            </a:lvl3pPr>
            <a:lvl4pPr marL="1600200" indent="-228600" algn="l" defTabSz="914400" rtl="0" eaLnBrk="1" latinLnBrk="0" hangingPunct="1">
              <a:spcBef>
                <a:spcPts val="600"/>
              </a:spcBef>
              <a:spcAft>
                <a:spcPts val="600"/>
              </a:spcAft>
              <a:buFont typeface="Arial" pitchFamily="34" charset="0"/>
              <a:buChar char="–"/>
              <a:defRPr sz="1800" kern="1200">
                <a:solidFill>
                  <a:schemeClr val="tx1"/>
                </a:solidFill>
                <a:latin typeface="Palatino Linotype" pitchFamily="18" charset="0"/>
                <a:ea typeface="+mn-ea"/>
                <a:cs typeface="+mn-cs"/>
              </a:defRPr>
            </a:lvl4pPr>
            <a:lvl5pPr marL="2057400" indent="-228600" algn="l" defTabSz="914400" rtl="0" eaLnBrk="1" latinLnBrk="0" hangingPunct="1">
              <a:spcBef>
                <a:spcPts val="600"/>
              </a:spcBef>
              <a:spcAft>
                <a:spcPts val="600"/>
              </a:spcAft>
              <a:buFont typeface="Arial" pitchFamily="34" charset="0"/>
              <a:buChar char="»"/>
              <a:defRPr sz="18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11200" dirty="0">
                <a:latin typeface="+mn-lt"/>
              </a:rPr>
              <a:t>There are programs for all ages supported by adult Kiwanis volunteers.</a:t>
            </a:r>
          </a:p>
          <a:p>
            <a:pPr>
              <a:buFont typeface="Arial" panose="020B0604020202020204" pitchFamily="34" charset="0"/>
              <a:buChar char="•"/>
            </a:pPr>
            <a:endParaRPr lang="en-US" sz="4400" dirty="0">
              <a:latin typeface="+mn-lt"/>
            </a:endParaRPr>
          </a:p>
          <a:p>
            <a:pPr>
              <a:buFont typeface="Arial" panose="020B0604020202020204" pitchFamily="34" charset="0"/>
              <a:buChar char="•"/>
            </a:pPr>
            <a:r>
              <a:rPr lang="en-US" sz="11200" dirty="0">
                <a:latin typeface="+mn-lt"/>
              </a:rPr>
              <a:t>Volunteers participate in Youth Protection Training and must comply with background check requirements.</a:t>
            </a:r>
          </a:p>
          <a:p>
            <a:pPr>
              <a:buFont typeface="Arial" panose="020B0604020202020204" pitchFamily="34" charset="0"/>
              <a:buChar char="•"/>
            </a:pPr>
            <a:endParaRPr lang="en-US" dirty="0">
              <a:latin typeface="+mn-lt"/>
            </a:endParaRPr>
          </a:p>
          <a:p>
            <a:pPr>
              <a:buFont typeface="Arial" panose="020B0604020202020204" pitchFamily="34" charset="0"/>
              <a:buChar char="•"/>
            </a:pPr>
            <a:r>
              <a:rPr lang="en-US" sz="11200" dirty="0">
                <a:latin typeface="+mn-lt"/>
              </a:rPr>
              <a:t>Clubs are covered by Kiwanis’ liability insurance. </a:t>
            </a:r>
          </a:p>
          <a:p>
            <a:pPr>
              <a:buFont typeface="Arial" panose="020B0604020202020204" pitchFamily="34" charset="0"/>
              <a:buChar char="•"/>
            </a:pPr>
            <a:endParaRPr lang="en-US" sz="4400" dirty="0">
              <a:latin typeface="+mn-lt"/>
            </a:endParaRPr>
          </a:p>
          <a:p>
            <a:pPr>
              <a:buFont typeface="Arial" panose="020B0604020202020204" pitchFamily="34" charset="0"/>
              <a:buChar char="•"/>
            </a:pPr>
            <a:r>
              <a:rPr lang="en-US" sz="11200" dirty="0">
                <a:latin typeface="+mn-lt"/>
              </a:rPr>
              <a:t>Clubs are student-led.</a:t>
            </a:r>
          </a:p>
          <a:p>
            <a:pPr>
              <a:buFont typeface="Arial" panose="020B0604020202020204" pitchFamily="34" charset="0"/>
              <a:buChar char="•"/>
            </a:pPr>
            <a:endParaRPr lang="en-US" sz="4400" dirty="0">
              <a:latin typeface="+mn-lt"/>
            </a:endParaRPr>
          </a:p>
          <a:p>
            <a:pPr>
              <a:buFont typeface="Arial" panose="020B0604020202020204" pitchFamily="34" charset="0"/>
              <a:buChar char="•"/>
            </a:pPr>
            <a:r>
              <a:rPr lang="en-US" sz="11200" dirty="0">
                <a:latin typeface="+mn-lt"/>
              </a:rPr>
              <a:t>Youth learn leadership skills and develop a strong social and emotional skill set through service to others.</a:t>
            </a:r>
          </a:p>
          <a:p>
            <a:pPr>
              <a:buFont typeface="Arial" panose="020B0604020202020204" pitchFamily="34" charset="0"/>
              <a:buChar char="•"/>
            </a:pPr>
            <a:endParaRPr lang="en-US" sz="2000" dirty="0">
              <a:latin typeface="+mn-lt"/>
            </a:endParaRPr>
          </a:p>
          <a:p>
            <a:pPr>
              <a:buFont typeface="Arial" panose="020B0604020202020204" pitchFamily="34" charset="0"/>
              <a:buChar char="•"/>
            </a:pPr>
            <a:endParaRPr lang="en-US" sz="2000" dirty="0">
              <a:latin typeface="+mn-lt"/>
            </a:endParaRPr>
          </a:p>
          <a:p>
            <a:pPr algn="ctr"/>
            <a:endParaRPr lang="en-US" dirty="0"/>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p:spPr>
        <p:txBody>
          <a:bodyPr anchor="b">
            <a:normAutofit/>
            <a:scene3d>
              <a:camera prst="orthographicFront"/>
              <a:lightRig rig="soft" dir="t">
                <a:rot lat="0" lon="0" rev="2400000"/>
              </a:lightRig>
            </a:scene3d>
            <a:sp3d>
              <a:bevelT w="19050" h="12700"/>
            </a:sp3d>
          </a:bodyPr>
          <a:lstStyle/>
          <a:p>
            <a:pPr marL="54864" algn="ctr" fontAlgn="auto">
              <a:spcAft>
                <a:spcPts val="0"/>
              </a:spcAft>
              <a:defRPr/>
            </a:pPr>
            <a:endParaRPr lang="en-US" sz="4400" dirty="0">
              <a:solidFill>
                <a:schemeClr val="bg1"/>
              </a:solidFill>
              <a:effectLst>
                <a:outerShdw blurRad="38100" dist="25500" dir="5400000" algn="tl" rotWithShape="0">
                  <a:srgbClr val="000000">
                    <a:satMod val="180000"/>
                    <a:alpha val="75000"/>
                  </a:srgbClr>
                </a:outerShdw>
              </a:effectLst>
              <a:latin typeface="+mj-lt"/>
              <a:ea typeface="+mj-ea"/>
              <a:cs typeface="+mj-cs"/>
            </a:endParaRPr>
          </a:p>
        </p:txBody>
      </p:sp>
      <p:sp>
        <p:nvSpPr>
          <p:cNvPr id="6" name="Rectangle 5"/>
          <p:cNvSpPr/>
          <p:nvPr/>
        </p:nvSpPr>
        <p:spPr>
          <a:xfrm>
            <a:off x="7086600" y="59436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a:spLocks noGrp="1"/>
          </p:cNvSpPr>
          <p:nvPr>
            <p:ph type="title"/>
          </p:nvPr>
        </p:nvSpPr>
        <p:spPr>
          <a:xfrm>
            <a:off x="228600" y="152400"/>
            <a:ext cx="8458200" cy="868362"/>
          </a:xfrm>
        </p:spPr>
        <p:txBody>
          <a:bodyPr>
            <a:noAutofit/>
          </a:bodyPr>
          <a:lstStyle/>
          <a:p>
            <a:pPr algn="ctr"/>
            <a:r>
              <a:rPr lang="en-US" sz="4800" dirty="0"/>
              <a:t>Everyone can be a hero!</a:t>
            </a:r>
          </a:p>
        </p:txBody>
      </p:sp>
      <p:pic>
        <p:nvPicPr>
          <p:cNvPr id="11" name="Picture 10" descr="super-hero-kid.jpg"/>
          <p:cNvPicPr>
            <a:picLocks noChangeAspect="1"/>
          </p:cNvPicPr>
          <p:nvPr/>
        </p:nvPicPr>
        <p:blipFill>
          <a:blip r:embed="rId4" cstate="print"/>
          <a:stretch>
            <a:fillRect/>
          </a:stretch>
        </p:blipFill>
        <p:spPr>
          <a:xfrm>
            <a:off x="1549130" y="2133600"/>
            <a:ext cx="6045739" cy="4011527"/>
          </a:xfrm>
          <a:prstGeom prst="rect">
            <a:avLst/>
          </a:prstGeom>
        </p:spPr>
      </p:pic>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p:spPr>
        <p:txBody>
          <a:bodyPr anchor="b">
            <a:normAutofit/>
            <a:scene3d>
              <a:camera prst="orthographicFront"/>
              <a:lightRig rig="soft" dir="t">
                <a:rot lat="0" lon="0" rev="2400000"/>
              </a:lightRig>
            </a:scene3d>
            <a:sp3d>
              <a:bevelT w="19050" h="12700"/>
            </a:sp3d>
          </a:bodyPr>
          <a:lstStyle/>
          <a:p>
            <a:pPr marL="54864" algn="ctr" fontAlgn="auto">
              <a:spcAft>
                <a:spcPts val="0"/>
              </a:spcAft>
              <a:defRPr/>
            </a:pPr>
            <a:endParaRPr lang="en-US" sz="4400" dirty="0">
              <a:solidFill>
                <a:schemeClr val="bg1"/>
              </a:solidFill>
              <a:effectLst>
                <a:outerShdw blurRad="38100" dist="25500" dir="5400000" algn="tl" rotWithShape="0">
                  <a:srgbClr val="000000">
                    <a:satMod val="180000"/>
                    <a:alpha val="75000"/>
                  </a:srgbClr>
                </a:outerShdw>
              </a:effectLst>
              <a:latin typeface="+mj-lt"/>
              <a:ea typeface="+mj-ea"/>
              <a:cs typeface="+mj-cs"/>
            </a:endParaRPr>
          </a:p>
        </p:txBody>
      </p:sp>
      <p:sp>
        <p:nvSpPr>
          <p:cNvPr id="6" name="Rectangle 5"/>
          <p:cNvSpPr/>
          <p:nvPr/>
        </p:nvSpPr>
        <p:spPr>
          <a:xfrm>
            <a:off x="7086600" y="59436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a:spLocks noGrp="1"/>
          </p:cNvSpPr>
          <p:nvPr>
            <p:ph type="title"/>
          </p:nvPr>
        </p:nvSpPr>
        <p:spPr>
          <a:xfrm>
            <a:off x="228600" y="228600"/>
            <a:ext cx="8610600" cy="868362"/>
          </a:xfrm>
        </p:spPr>
        <p:txBody>
          <a:bodyPr>
            <a:noAutofit/>
          </a:bodyPr>
          <a:lstStyle/>
          <a:p>
            <a:pPr algn="ctr"/>
            <a:r>
              <a:rPr lang="en-US" sz="5400" dirty="0"/>
              <a:t>K-Kids</a:t>
            </a:r>
          </a:p>
        </p:txBody>
      </p:sp>
      <p:pic>
        <p:nvPicPr>
          <p:cNvPr id="7" name="Picture 2">
            <a:extLst>
              <a:ext uri="{FF2B5EF4-FFF2-40B4-BE49-F238E27FC236}">
                <a16:creationId xmlns:a16="http://schemas.microsoft.com/office/drawing/2014/main" id="{F1F139CC-3113-4A45-B7B8-52F9BB7AA219}"/>
              </a:ext>
            </a:extLst>
          </p:cNvPr>
          <p:cNvPicPr>
            <a:picLocks noChangeAspect="1" noChangeArrowheads="1"/>
          </p:cNvPicPr>
          <p:nvPr/>
        </p:nvPicPr>
        <p:blipFill>
          <a:blip r:embed="rId4" cstate="print"/>
          <a:srcRect/>
          <a:stretch>
            <a:fillRect/>
          </a:stretch>
        </p:blipFill>
        <p:spPr bwMode="auto">
          <a:xfrm>
            <a:off x="0" y="1622674"/>
            <a:ext cx="4622051" cy="5251141"/>
          </a:xfrm>
          <a:prstGeom prst="rect">
            <a:avLst/>
          </a:prstGeom>
          <a:noFill/>
          <a:ln w="9525">
            <a:noFill/>
            <a:miter lim="800000"/>
            <a:headEnd/>
            <a:tailEnd/>
          </a:ln>
          <a:effectLst/>
        </p:spPr>
      </p:pic>
      <p:pic>
        <p:nvPicPr>
          <p:cNvPr id="8" name="Picture 4" descr="http://www.kiwanis.org/docs/default-source/marketing-and-pr/logos/kkids-logos/logo_kkids_blue-375_rgb.png?sfvrsn=4">
            <a:extLst>
              <a:ext uri="{FF2B5EF4-FFF2-40B4-BE49-F238E27FC236}">
                <a16:creationId xmlns:a16="http://schemas.microsoft.com/office/drawing/2014/main" id="{F327355E-FC88-4671-88B0-82AF3604995C}"/>
              </a:ext>
            </a:extLst>
          </p:cNvPr>
          <p:cNvPicPr>
            <a:picLocks noChangeAspect="1" noChangeArrowheads="1"/>
          </p:cNvPicPr>
          <p:nvPr/>
        </p:nvPicPr>
        <p:blipFill>
          <a:blip r:embed="rId5" cstate="print"/>
          <a:srcRect/>
          <a:stretch>
            <a:fillRect/>
          </a:stretch>
        </p:blipFill>
        <p:spPr bwMode="auto">
          <a:xfrm>
            <a:off x="5181600" y="1905000"/>
            <a:ext cx="2607049" cy="1226847"/>
          </a:xfrm>
          <a:prstGeom prst="rect">
            <a:avLst/>
          </a:prstGeom>
          <a:noFill/>
        </p:spPr>
      </p:pic>
      <p:sp>
        <p:nvSpPr>
          <p:cNvPr id="11" name="Rectangle 10">
            <a:extLst>
              <a:ext uri="{FF2B5EF4-FFF2-40B4-BE49-F238E27FC236}">
                <a16:creationId xmlns:a16="http://schemas.microsoft.com/office/drawing/2014/main" id="{45836A39-F0AB-41C9-9704-7D2D7FA0ACF1}"/>
              </a:ext>
            </a:extLst>
          </p:cNvPr>
          <p:cNvSpPr/>
          <p:nvPr/>
        </p:nvSpPr>
        <p:spPr>
          <a:xfrm>
            <a:off x="5181600" y="3263744"/>
            <a:ext cx="4007224" cy="1077218"/>
          </a:xfrm>
          <a:prstGeom prst="rect">
            <a:avLst/>
          </a:prstGeom>
        </p:spPr>
        <p:txBody>
          <a:bodyPr wrap="square">
            <a:spAutoFit/>
          </a:bodyPr>
          <a:lstStyle/>
          <a:p>
            <a:r>
              <a:rPr lang="en-US" sz="1600" b="1" dirty="0">
                <a:solidFill>
                  <a:srgbClr val="339933"/>
                </a:solidFill>
                <a:latin typeface="Myriad Pro"/>
              </a:rPr>
              <a:t>Elementary/Primary School </a:t>
            </a:r>
          </a:p>
          <a:p>
            <a:pPr>
              <a:spcBef>
                <a:spcPct val="50000"/>
              </a:spcBef>
            </a:pPr>
            <a:r>
              <a:rPr lang="en-US" sz="1600" b="1" dirty="0">
                <a:solidFill>
                  <a:srgbClr val="339933"/>
                </a:solidFill>
                <a:latin typeface="Myriad Pro"/>
              </a:rPr>
              <a:t>Ages 6 – 12</a:t>
            </a:r>
          </a:p>
          <a:p>
            <a:pPr>
              <a:spcBef>
                <a:spcPct val="50000"/>
              </a:spcBef>
            </a:pPr>
            <a:r>
              <a:rPr lang="en-US" sz="1600" b="1" dirty="0">
                <a:solidFill>
                  <a:srgbClr val="339933"/>
                </a:solidFill>
                <a:latin typeface="Myriad Pro"/>
              </a:rPr>
              <a:t>kkids.org</a:t>
            </a:r>
          </a:p>
        </p:txBody>
      </p:sp>
      <p:sp>
        <p:nvSpPr>
          <p:cNvPr id="15" name="Rectangle 14">
            <a:extLst>
              <a:ext uri="{FF2B5EF4-FFF2-40B4-BE49-F238E27FC236}">
                <a16:creationId xmlns:a16="http://schemas.microsoft.com/office/drawing/2014/main" id="{D2460879-8FF6-4491-B634-812334A0B7BD}"/>
              </a:ext>
            </a:extLst>
          </p:cNvPr>
          <p:cNvSpPr/>
          <p:nvPr/>
        </p:nvSpPr>
        <p:spPr>
          <a:xfrm>
            <a:off x="5082988" y="4734485"/>
            <a:ext cx="4007224" cy="1938992"/>
          </a:xfrm>
          <a:prstGeom prst="rect">
            <a:avLst/>
          </a:prstGeom>
        </p:spPr>
        <p:txBody>
          <a:bodyPr wrap="square">
            <a:spAutoFit/>
          </a:bodyPr>
          <a:lstStyle/>
          <a:p>
            <a:pPr marL="285750" indent="-285750">
              <a:buFont typeface="Arial" panose="020B0604020202020204" pitchFamily="34" charset="0"/>
              <a:buChar char="•"/>
            </a:pPr>
            <a:r>
              <a:rPr lang="en-US" sz="2000" dirty="0">
                <a:latin typeface="Myriad Pro"/>
              </a:rPr>
              <a:t>A student-led, community service club for elementary-age students. </a:t>
            </a:r>
          </a:p>
          <a:p>
            <a:endParaRPr lang="en-US" sz="2000" dirty="0">
              <a:latin typeface="Myriad Pro"/>
            </a:endParaRPr>
          </a:p>
          <a:p>
            <a:pPr marL="285750" indent="-285750">
              <a:buFont typeface="Arial" panose="020B0604020202020204" pitchFamily="34" charset="0"/>
              <a:buChar char="•"/>
            </a:pPr>
            <a:r>
              <a:rPr lang="en-US" sz="2000" dirty="0">
                <a:latin typeface="Myriad Pro"/>
              </a:rPr>
              <a:t>More than 32,000 members worldwide.</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p:spPr>
        <p:txBody>
          <a:bodyPr anchor="b">
            <a:normAutofit/>
            <a:scene3d>
              <a:camera prst="orthographicFront"/>
              <a:lightRig rig="soft" dir="t">
                <a:rot lat="0" lon="0" rev="2400000"/>
              </a:lightRig>
            </a:scene3d>
            <a:sp3d>
              <a:bevelT w="19050" h="12700"/>
            </a:sp3d>
          </a:bodyPr>
          <a:lstStyle/>
          <a:p>
            <a:pPr marL="54864" algn="ctr" fontAlgn="auto">
              <a:spcAft>
                <a:spcPts val="0"/>
              </a:spcAft>
              <a:defRPr/>
            </a:pPr>
            <a:endParaRPr lang="en-US" sz="4400" dirty="0">
              <a:solidFill>
                <a:schemeClr val="bg1"/>
              </a:solidFill>
              <a:effectLst>
                <a:outerShdw blurRad="38100" dist="25500" dir="5400000" algn="tl" rotWithShape="0">
                  <a:srgbClr val="000000">
                    <a:satMod val="180000"/>
                    <a:alpha val="75000"/>
                  </a:srgbClr>
                </a:outerShdw>
              </a:effectLst>
              <a:latin typeface="+mj-lt"/>
              <a:ea typeface="+mj-ea"/>
              <a:cs typeface="+mj-cs"/>
            </a:endParaRPr>
          </a:p>
        </p:txBody>
      </p:sp>
      <p:sp>
        <p:nvSpPr>
          <p:cNvPr id="6" name="Rectangle 5"/>
          <p:cNvSpPr/>
          <p:nvPr/>
        </p:nvSpPr>
        <p:spPr>
          <a:xfrm>
            <a:off x="7086600" y="59436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a:spLocks noGrp="1"/>
          </p:cNvSpPr>
          <p:nvPr>
            <p:ph type="title"/>
          </p:nvPr>
        </p:nvSpPr>
        <p:spPr>
          <a:xfrm>
            <a:off x="228600" y="228600"/>
            <a:ext cx="8686800" cy="868362"/>
          </a:xfrm>
        </p:spPr>
        <p:txBody>
          <a:bodyPr>
            <a:noAutofit/>
          </a:bodyPr>
          <a:lstStyle/>
          <a:p>
            <a:pPr algn="ctr"/>
            <a:r>
              <a:rPr lang="en-US" sz="5400" dirty="0"/>
              <a:t>Builders Club</a:t>
            </a:r>
          </a:p>
        </p:txBody>
      </p:sp>
      <p:sp>
        <p:nvSpPr>
          <p:cNvPr id="11" name="Rectangle 10">
            <a:extLst>
              <a:ext uri="{FF2B5EF4-FFF2-40B4-BE49-F238E27FC236}">
                <a16:creationId xmlns:a16="http://schemas.microsoft.com/office/drawing/2014/main" id="{45836A39-F0AB-41C9-9704-7D2D7FA0ACF1}"/>
              </a:ext>
            </a:extLst>
          </p:cNvPr>
          <p:cNvSpPr/>
          <p:nvPr/>
        </p:nvSpPr>
        <p:spPr>
          <a:xfrm>
            <a:off x="564776" y="3462152"/>
            <a:ext cx="4007224" cy="1077218"/>
          </a:xfrm>
          <a:prstGeom prst="rect">
            <a:avLst/>
          </a:prstGeom>
        </p:spPr>
        <p:txBody>
          <a:bodyPr wrap="square">
            <a:spAutoFit/>
          </a:bodyPr>
          <a:lstStyle/>
          <a:p>
            <a:r>
              <a:rPr lang="en-US" sz="1600" b="1" dirty="0">
                <a:solidFill>
                  <a:srgbClr val="0070C0"/>
                </a:solidFill>
                <a:latin typeface="Myriad Pro"/>
              </a:rPr>
              <a:t>Middle/Junior High School </a:t>
            </a:r>
          </a:p>
          <a:p>
            <a:pPr>
              <a:spcBef>
                <a:spcPct val="50000"/>
              </a:spcBef>
            </a:pPr>
            <a:r>
              <a:rPr lang="en-US" sz="1600" b="1" dirty="0">
                <a:solidFill>
                  <a:srgbClr val="0070C0"/>
                </a:solidFill>
                <a:latin typeface="Myriad Pro"/>
              </a:rPr>
              <a:t>Ages 12 – 15</a:t>
            </a:r>
          </a:p>
          <a:p>
            <a:pPr>
              <a:spcBef>
                <a:spcPct val="50000"/>
              </a:spcBef>
            </a:pPr>
            <a:r>
              <a:rPr lang="en-US" sz="1600" b="1" dirty="0">
                <a:solidFill>
                  <a:srgbClr val="0070C0"/>
                </a:solidFill>
                <a:latin typeface="Myriad Pro"/>
              </a:rPr>
              <a:t>buildersclub.org</a:t>
            </a:r>
          </a:p>
        </p:txBody>
      </p:sp>
      <p:sp>
        <p:nvSpPr>
          <p:cNvPr id="15" name="Rectangle 14">
            <a:extLst>
              <a:ext uri="{FF2B5EF4-FFF2-40B4-BE49-F238E27FC236}">
                <a16:creationId xmlns:a16="http://schemas.microsoft.com/office/drawing/2014/main" id="{D2460879-8FF6-4491-B634-812334A0B7BD}"/>
              </a:ext>
            </a:extLst>
          </p:cNvPr>
          <p:cNvSpPr/>
          <p:nvPr/>
        </p:nvSpPr>
        <p:spPr>
          <a:xfrm>
            <a:off x="564776" y="4778034"/>
            <a:ext cx="4007224" cy="1938992"/>
          </a:xfrm>
          <a:prstGeom prst="rect">
            <a:avLst/>
          </a:prstGeom>
        </p:spPr>
        <p:txBody>
          <a:bodyPr wrap="square">
            <a:spAutoFit/>
          </a:bodyPr>
          <a:lstStyle/>
          <a:p>
            <a:pPr marL="285750" indent="-285750">
              <a:buFont typeface="Arial" panose="020B0604020202020204" pitchFamily="34" charset="0"/>
              <a:buChar char="•"/>
            </a:pPr>
            <a:r>
              <a:rPr lang="en-US" sz="2000" dirty="0">
                <a:latin typeface="Myriad Pro"/>
              </a:rPr>
              <a:t>A student-led, community service club for junior high or middle school students. </a:t>
            </a:r>
          </a:p>
          <a:p>
            <a:endParaRPr lang="en-US" sz="2000" dirty="0">
              <a:latin typeface="Myriad Pro"/>
            </a:endParaRPr>
          </a:p>
          <a:p>
            <a:pPr marL="285750" indent="-285750">
              <a:buFont typeface="Arial" panose="020B0604020202020204" pitchFamily="34" charset="0"/>
              <a:buChar char="•"/>
            </a:pPr>
            <a:r>
              <a:rPr lang="en-US" sz="2000" dirty="0">
                <a:latin typeface="Myriad Pro"/>
              </a:rPr>
              <a:t>More than 1,600 clubs in 18 nations.</a:t>
            </a:r>
          </a:p>
        </p:txBody>
      </p:sp>
      <p:pic>
        <p:nvPicPr>
          <p:cNvPr id="12" name="Picture 14" descr="P:\Quick Tips, Templates, Clipart\Kiwanis Logos - Color\GIF\BC_C.gif">
            <a:extLst>
              <a:ext uri="{FF2B5EF4-FFF2-40B4-BE49-F238E27FC236}">
                <a16:creationId xmlns:a16="http://schemas.microsoft.com/office/drawing/2014/main" id="{106109EC-355E-4FB9-8EA8-F503DA37DAD9}"/>
              </a:ext>
            </a:extLst>
          </p:cNvPr>
          <p:cNvPicPr>
            <a:picLocks noChangeAspect="1" noChangeArrowheads="1"/>
          </p:cNvPicPr>
          <p:nvPr/>
        </p:nvPicPr>
        <p:blipFill>
          <a:blip r:embed="rId4" cstate="print"/>
          <a:srcRect/>
          <a:stretch>
            <a:fillRect/>
          </a:stretch>
        </p:blipFill>
        <p:spPr bwMode="auto">
          <a:xfrm>
            <a:off x="600719" y="1908139"/>
            <a:ext cx="2249435" cy="1323975"/>
          </a:xfrm>
          <a:prstGeom prst="rect">
            <a:avLst/>
          </a:prstGeom>
          <a:noFill/>
          <a:ln w="9525">
            <a:noFill/>
            <a:miter lim="800000"/>
            <a:headEnd/>
            <a:tailEnd/>
          </a:ln>
        </p:spPr>
      </p:pic>
      <p:pic>
        <p:nvPicPr>
          <p:cNvPr id="13" name="Picture 12" descr="GWhitaker_Kiwanis_JacksCreek_0342.jpg">
            <a:extLst>
              <a:ext uri="{FF2B5EF4-FFF2-40B4-BE49-F238E27FC236}">
                <a16:creationId xmlns:a16="http://schemas.microsoft.com/office/drawing/2014/main" id="{D2EE810D-4BA5-4603-8308-C3AA69171B3F}"/>
              </a:ext>
            </a:extLst>
          </p:cNvPr>
          <p:cNvPicPr>
            <a:picLocks noChangeAspect="1"/>
          </p:cNvPicPr>
          <p:nvPr/>
        </p:nvPicPr>
        <p:blipFill>
          <a:blip r:embed="rId5" cstate="print"/>
          <a:srcRect l="5184" r="44458"/>
          <a:stretch>
            <a:fillRect/>
          </a:stretch>
        </p:blipFill>
        <p:spPr>
          <a:xfrm>
            <a:off x="5012200" y="1676400"/>
            <a:ext cx="4131799" cy="5468557"/>
          </a:xfrm>
          <a:prstGeom prst="rect">
            <a:avLst/>
          </a:prstGeom>
        </p:spPr>
      </p:pic>
    </p:spTree>
    <p:custDataLst>
      <p:tags r:id="rId1"/>
    </p:custDataLst>
    <p:extLst>
      <p:ext uri="{BB962C8B-B14F-4D97-AF65-F5344CB8AC3E}">
        <p14:creationId xmlns:p14="http://schemas.microsoft.com/office/powerpoint/2010/main" val="27110443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p:spPr>
        <p:txBody>
          <a:bodyPr anchor="b">
            <a:normAutofit/>
            <a:scene3d>
              <a:camera prst="orthographicFront"/>
              <a:lightRig rig="soft" dir="t">
                <a:rot lat="0" lon="0" rev="2400000"/>
              </a:lightRig>
            </a:scene3d>
            <a:sp3d>
              <a:bevelT w="19050" h="12700"/>
            </a:sp3d>
          </a:bodyPr>
          <a:lstStyle/>
          <a:p>
            <a:pPr marL="54864" algn="ctr" fontAlgn="auto">
              <a:spcAft>
                <a:spcPts val="0"/>
              </a:spcAft>
              <a:defRPr/>
            </a:pPr>
            <a:endParaRPr lang="en-US" sz="4400" dirty="0">
              <a:solidFill>
                <a:schemeClr val="bg1"/>
              </a:solidFill>
              <a:effectLst>
                <a:outerShdw blurRad="38100" dist="25500" dir="5400000" algn="tl" rotWithShape="0">
                  <a:srgbClr val="000000">
                    <a:satMod val="180000"/>
                    <a:alpha val="75000"/>
                  </a:srgbClr>
                </a:outerShdw>
              </a:effectLst>
              <a:latin typeface="+mj-lt"/>
              <a:ea typeface="+mj-ea"/>
              <a:cs typeface="+mj-cs"/>
            </a:endParaRPr>
          </a:p>
        </p:txBody>
      </p:sp>
      <p:sp>
        <p:nvSpPr>
          <p:cNvPr id="6" name="Rectangle 5"/>
          <p:cNvSpPr/>
          <p:nvPr/>
        </p:nvSpPr>
        <p:spPr>
          <a:xfrm>
            <a:off x="7086600" y="59436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a:spLocks noGrp="1"/>
          </p:cNvSpPr>
          <p:nvPr>
            <p:ph type="title"/>
          </p:nvPr>
        </p:nvSpPr>
        <p:spPr>
          <a:xfrm>
            <a:off x="228600" y="228600"/>
            <a:ext cx="8686800" cy="868362"/>
          </a:xfrm>
        </p:spPr>
        <p:txBody>
          <a:bodyPr>
            <a:noAutofit/>
          </a:bodyPr>
          <a:lstStyle/>
          <a:p>
            <a:pPr algn="ctr"/>
            <a:r>
              <a:rPr lang="en-US" sz="5400" dirty="0"/>
              <a:t>Club Resources</a:t>
            </a:r>
          </a:p>
        </p:txBody>
      </p:sp>
      <p:pic>
        <p:nvPicPr>
          <p:cNvPr id="3" name="Picture 2" descr="A book on a desk&#10;&#10;Description automatically generated with low confidence">
            <a:extLst>
              <a:ext uri="{FF2B5EF4-FFF2-40B4-BE49-F238E27FC236}">
                <a16:creationId xmlns:a16="http://schemas.microsoft.com/office/drawing/2014/main" id="{8609E541-B711-43D4-8B45-634EE4B62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835150"/>
            <a:ext cx="6358467" cy="4768850"/>
          </a:xfrm>
          <a:prstGeom prst="rect">
            <a:avLst/>
          </a:prstGeom>
        </p:spPr>
      </p:pic>
    </p:spTree>
    <p:custDataLst>
      <p:tags r:id="rId1"/>
    </p:custDataLst>
    <p:extLst>
      <p:ext uri="{BB962C8B-B14F-4D97-AF65-F5344CB8AC3E}">
        <p14:creationId xmlns:p14="http://schemas.microsoft.com/office/powerpoint/2010/main" val="28070490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11BC7A-643F-40C4-800A-CDC35EA6AF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7463"/>
            <a:ext cx="5319266" cy="6882272"/>
          </a:xfrm>
          <a:prstGeom prst="rect">
            <a:avLst/>
          </a:prstGeom>
          <a:ln w="3175">
            <a:solidFill>
              <a:schemeClr val="tx1"/>
            </a:solidFill>
          </a:ln>
        </p:spPr>
      </p:pic>
      <p:sp>
        <p:nvSpPr>
          <p:cNvPr id="10" name="TextBox 9">
            <a:extLst>
              <a:ext uri="{FF2B5EF4-FFF2-40B4-BE49-F238E27FC236}">
                <a16:creationId xmlns:a16="http://schemas.microsoft.com/office/drawing/2014/main" id="{77B07B01-1D07-4A40-9241-72876F9FBD09}"/>
              </a:ext>
            </a:extLst>
          </p:cNvPr>
          <p:cNvSpPr txBox="1"/>
          <p:nvPr/>
        </p:nvSpPr>
        <p:spPr>
          <a:xfrm>
            <a:off x="5257800" y="1143009"/>
            <a:ext cx="3733800" cy="3970318"/>
          </a:xfrm>
          <a:prstGeom prst="rect">
            <a:avLst/>
          </a:prstGeom>
          <a:noFill/>
        </p:spPr>
        <p:txBody>
          <a:bodyPr wrap="square" rtlCol="0">
            <a:spAutoFit/>
          </a:bodyPr>
          <a:lstStyle/>
          <a:p>
            <a:pPr algn="ctr"/>
            <a:r>
              <a:rPr lang="en-US" sz="3600" dirty="0"/>
              <a:t>K-Kids and Builders Club advisors </a:t>
            </a:r>
          </a:p>
          <a:p>
            <a:pPr algn="ctr"/>
            <a:r>
              <a:rPr lang="en-US" sz="3600" dirty="0"/>
              <a:t>receive a </a:t>
            </a:r>
          </a:p>
          <a:p>
            <a:pPr algn="ctr"/>
            <a:r>
              <a:rPr lang="en-US" sz="3600" dirty="0"/>
              <a:t>program kit each year with helpful resources. </a:t>
            </a:r>
          </a:p>
        </p:txBody>
      </p:sp>
    </p:spTree>
    <p:custDataLst>
      <p:tags r:id="rId1"/>
    </p:custDataLst>
    <p:extLst>
      <p:ext uri="{BB962C8B-B14F-4D97-AF65-F5344CB8AC3E}">
        <p14:creationId xmlns:p14="http://schemas.microsoft.com/office/powerpoint/2010/main" val="332096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12"/>
          <p:cNvSpPr>
            <a:spLocks noChangeArrowheads="1"/>
          </p:cNvSpPr>
          <p:nvPr/>
        </p:nvSpPr>
        <p:spPr bwMode="auto">
          <a:xfrm>
            <a:off x="685800" y="2000250"/>
            <a:ext cx="9144000" cy="0"/>
          </a:xfrm>
          <a:prstGeom prst="rect">
            <a:avLst/>
          </a:prstGeom>
          <a:noFill/>
          <a:ln w="9525">
            <a:noFill/>
            <a:miter lim="800000"/>
            <a:headEnd/>
            <a:tailEnd/>
          </a:ln>
        </p:spPr>
        <p:txBody>
          <a:bodyPr>
            <a:spAutoFit/>
          </a:bodyPr>
          <a:lstStyle/>
          <a:p>
            <a:endParaRPr lang="en-US">
              <a:latin typeface="Calibri" pitchFamily="34" charset="0"/>
            </a:endParaRPr>
          </a:p>
        </p:txBody>
      </p:sp>
      <p:sp>
        <p:nvSpPr>
          <p:cNvPr id="16" name="TextBox 15"/>
          <p:cNvSpPr txBox="1"/>
          <p:nvPr/>
        </p:nvSpPr>
        <p:spPr>
          <a:xfrm>
            <a:off x="424897" y="161858"/>
            <a:ext cx="8719103" cy="584775"/>
          </a:xfrm>
          <a:prstGeom prst="rect">
            <a:avLst/>
          </a:prstGeom>
          <a:noFill/>
        </p:spPr>
        <p:txBody>
          <a:bodyPr wrap="square" rtlCol="0">
            <a:spAutoFit/>
          </a:bodyPr>
          <a:lstStyle/>
          <a:p>
            <a:r>
              <a:rPr lang="en-US" sz="3200" dirty="0"/>
              <a:t>Officer guides help club officers lead the way. </a:t>
            </a:r>
          </a:p>
        </p:txBody>
      </p:sp>
      <p:pic>
        <p:nvPicPr>
          <p:cNvPr id="3" name="Picture 2">
            <a:extLst>
              <a:ext uri="{FF2B5EF4-FFF2-40B4-BE49-F238E27FC236}">
                <a16:creationId xmlns:a16="http://schemas.microsoft.com/office/drawing/2014/main" id="{40F8069B-B1B1-4E31-A3CE-AD1865F38F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654" y="1111817"/>
            <a:ext cx="9144000" cy="5767754"/>
          </a:xfrm>
          <a:prstGeom prst="rect">
            <a:avLst/>
          </a:prstGeom>
        </p:spPr>
      </p:pic>
      <p:pic>
        <p:nvPicPr>
          <p:cNvPr id="4" name="Picture 3">
            <a:extLst>
              <a:ext uri="{FF2B5EF4-FFF2-40B4-BE49-F238E27FC236}">
                <a16:creationId xmlns:a16="http://schemas.microsoft.com/office/drawing/2014/main" id="{F2AC0BE8-A41F-4029-B686-93AE750E27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95252"/>
            <a:ext cx="4949600" cy="6149503"/>
          </a:xfrm>
          <a:prstGeom prst="rect">
            <a:avLst/>
          </a:prstGeom>
          <a:ln w="3175">
            <a:solidFill>
              <a:schemeClr val="tx1"/>
            </a:solidFill>
          </a:ln>
        </p:spPr>
      </p:pic>
    </p:spTree>
    <p:custDataLst>
      <p:tags r:id="rId1"/>
    </p:custDataLst>
    <p:extLst>
      <p:ext uri="{BB962C8B-B14F-4D97-AF65-F5344CB8AC3E}">
        <p14:creationId xmlns:p14="http://schemas.microsoft.com/office/powerpoint/2010/main" val="298983547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8306</TotalTime>
  <Words>2654</Words>
  <Application>Microsoft Office PowerPoint</Application>
  <PresentationFormat>On-screen Show (4:3)</PresentationFormat>
  <Paragraphs>298</Paragraphs>
  <Slides>25</Slides>
  <Notes>25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Arial</vt:lpstr>
      <vt:lpstr>avenirregular</vt:lpstr>
      <vt:lpstr>Calibri</vt:lpstr>
      <vt:lpstr>Courier New</vt:lpstr>
      <vt:lpstr>Myriad Pro</vt:lpstr>
      <vt:lpstr>Noto Sans Symbols</vt:lpstr>
      <vt:lpstr>Palatino</vt:lpstr>
      <vt:lpstr>Palatino Linotype</vt:lpstr>
      <vt:lpstr>Times New Roman</vt:lpstr>
      <vt:lpstr>Trebuchet MS</vt:lpstr>
      <vt:lpstr>Verdana</vt:lpstr>
      <vt:lpstr>Verdana-Bold</vt:lpstr>
      <vt:lpstr>Wingdings</vt:lpstr>
      <vt:lpstr>Wingdings 2</vt:lpstr>
      <vt:lpstr>Office Theme</vt:lpstr>
      <vt:lpstr>Kiwanis</vt:lpstr>
      <vt:lpstr>Kiwanis Rocks!</vt:lpstr>
      <vt:lpstr>Our youth programs are unique!</vt:lpstr>
      <vt:lpstr>Everyone can be a hero!</vt:lpstr>
      <vt:lpstr>K-Kids</vt:lpstr>
      <vt:lpstr>Builders Club</vt:lpstr>
      <vt:lpstr>Club Resources</vt:lpstr>
      <vt:lpstr>PowerPoint Presentation</vt:lpstr>
      <vt:lpstr>PowerPoint Presentation</vt:lpstr>
      <vt:lpstr>PowerPoint Presentation</vt:lpstr>
      <vt:lpstr>PowerPoint Presentation</vt:lpstr>
      <vt:lpstr>PowerPoint Presentation</vt:lpstr>
      <vt:lpstr>PowerPoint Presentation</vt:lpstr>
      <vt:lpstr>Virtual Key Leader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 &amp; Support Youth Clubs</vt:lpstr>
      <vt:lpstr>PowerPoint Presentation</vt:lpstr>
    </vt:vector>
  </TitlesOfParts>
  <Company>Kiwanis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Gloria Bidgood</dc:creator>
  <cp:lastModifiedBy>Lisa Pyron</cp:lastModifiedBy>
  <cp:revision>741</cp:revision>
  <cp:lastPrinted>2018-12-04T20:25:09Z</cp:lastPrinted>
  <dcterms:created xsi:type="dcterms:W3CDTF">2009-08-06T15:03:18Z</dcterms:created>
  <dcterms:modified xsi:type="dcterms:W3CDTF">2021-06-29T21:29:04Z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3113B9BD-A1D0-4732-BAD9-5E7F85363680</vt:lpwstr>
  </property>
  <property fmtid="{D5CDD505-2E9C-101B-9397-08002B2CF9AE}" pid="3" name="ArticulatePath">
    <vt:lpwstr>Key Club ICON_2018_Happiness</vt:lpwstr>
  </property>
</Properties>
</file>